
<file path=[Content_Types].xml><?xml version="1.0" encoding="utf-8"?>
<Types xmlns="http://schemas.openxmlformats.org/package/2006/content-types">
  <Default Extension="bin" ContentType="application/vnd.openxmlformats-officedocument.oleObject"/>
  <Default Extension="emf" ContentType="image/x-emf"/>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8" r:id="rId6"/>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4"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00A707-E730-B2DE-AC8E-C7E837D833A0}" name="Laura Nordahl Thomsen" initials="LN" userId="S::laura.thomsen@rudpedersen.com::479667f7-a30b-4aba-885a-09b70ec9ee00" providerId="AD"/>
  <p188:author id="{D15BBD37-231A-095A-A2E8-F04078D8A263}" name="Martin Gregers Arnoldus" initials="MA" userId="S::martin.arnoldus@rudpedersen.com::b2d66a3e-389f-43e1-b18d-a8d8dcf0ed34" providerId="AD"/>
  <p188:author id="{2B3E157A-F2E0-C8A7-3A80-61018A78324F}" name="Caroline Dyhr" initials="CD" userId="S::Caroline.Dyhr@rudpedersen.com::ae55724a-2a4b-42a1-af2e-3dd626e7b1d5" providerId="AD"/>
  <p188:author id="{C8536182-3521-B8AA-D7EF-8074F8F64FEA}" name="Jens Jokumsen" initials="JJ" userId="S::jjo@dyrenesbeskyttelse.dk::551f160d-452a-4ff8-bdad-3f4f137d7d18" providerId="AD"/>
  <p188:author id="{5D572087-BAA1-027D-7C5D-3B3FB375AF10}" name="Marcus Frederik Salomon" initials="MFS" userId="S::marcus.salomon@rudpedersen.com::007b2e77-9268-4382-a59d-99820dce13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ECE8"/>
    <a:srgbClr val="C7C8CA"/>
    <a:srgbClr val="A5A5A5"/>
    <a:srgbClr val="D3D3D3"/>
    <a:srgbClr val="E6E6E6"/>
    <a:srgbClr val="7C8C94"/>
    <a:srgbClr val="042433"/>
    <a:srgbClr val="E3E3E4"/>
    <a:srgbClr val="C20E1A"/>
    <a:srgbClr val="6364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2A4964-A499-4E2F-BB22-3B05B1849339}" v="3" dt="2024-09-09T09:27:33.8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5" d="100"/>
          <a:sy n="75" d="100"/>
        </p:scale>
        <p:origin x="3174" y="78"/>
      </p:cViewPr>
      <p:guideLst>
        <p:guide orient="horz" pos="444"/>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gne Hjorth Jensen" userId="501c88e6-f9f1-445b-865f-bce02d134d94" providerId="ADAL" clId="{462A4964-A499-4E2F-BB22-3B05B1849339}"/>
    <pc:docChg chg="undo custSel modSld modNotesMaster">
      <pc:chgData name="Signe Hjorth Jensen" userId="501c88e6-f9f1-445b-865f-bce02d134d94" providerId="ADAL" clId="{462A4964-A499-4E2F-BB22-3B05B1849339}" dt="2024-09-09T09:33:49.900" v="725" actId="1076"/>
      <pc:docMkLst>
        <pc:docMk/>
      </pc:docMkLst>
      <pc:sldChg chg="modSp mod">
        <pc:chgData name="Signe Hjorth Jensen" userId="501c88e6-f9f1-445b-865f-bce02d134d94" providerId="ADAL" clId="{462A4964-A499-4E2F-BB22-3B05B1849339}" dt="2024-09-09T09:33:49.900" v="725" actId="1076"/>
        <pc:sldMkLst>
          <pc:docMk/>
          <pc:sldMk cId="4197119887" sldId="256"/>
        </pc:sldMkLst>
        <pc:spChg chg="mod">
          <ac:chgData name="Signe Hjorth Jensen" userId="501c88e6-f9f1-445b-865f-bce02d134d94" providerId="ADAL" clId="{462A4964-A499-4E2F-BB22-3B05B1849339}" dt="2024-09-09T09:33:49.900" v="725" actId="1076"/>
          <ac:spMkLst>
            <pc:docMk/>
            <pc:sldMk cId="4197119887" sldId="256"/>
            <ac:spMk id="2" creationId="{A431E6A5-4840-46A4-EEEE-FBE529375F03}"/>
          </ac:spMkLst>
        </pc:spChg>
        <pc:spChg chg="mod">
          <ac:chgData name="Signe Hjorth Jensen" userId="501c88e6-f9f1-445b-865f-bce02d134d94" providerId="ADAL" clId="{462A4964-A499-4E2F-BB22-3B05B1849339}" dt="2024-06-12T09:09:08.489" v="649" actId="20577"/>
          <ac:spMkLst>
            <pc:docMk/>
            <pc:sldMk cId="4197119887" sldId="256"/>
            <ac:spMk id="10" creationId="{3D71C129-3158-8ADF-E27E-4889C9644873}"/>
          </ac:spMkLst>
        </pc:spChg>
        <pc:spChg chg="mod">
          <ac:chgData name="Signe Hjorth Jensen" userId="501c88e6-f9f1-445b-865f-bce02d134d94" providerId="ADAL" clId="{462A4964-A499-4E2F-BB22-3B05B1849339}" dt="2024-06-12T13:11:01.193" v="704" actId="20577"/>
          <ac:spMkLst>
            <pc:docMk/>
            <pc:sldMk cId="4197119887" sldId="256"/>
            <ac:spMk id="12" creationId="{5D0C5BBB-8568-0241-D079-A5CB5650C6E6}"/>
          </ac:spMkLst>
        </pc:spChg>
        <pc:spChg chg="mod">
          <ac:chgData name="Signe Hjorth Jensen" userId="501c88e6-f9f1-445b-865f-bce02d134d94" providerId="ADAL" clId="{462A4964-A499-4E2F-BB22-3B05B1849339}" dt="2024-06-12T09:10:05.938" v="671" actId="20577"/>
          <ac:spMkLst>
            <pc:docMk/>
            <pc:sldMk cId="4197119887" sldId="256"/>
            <ac:spMk id="13" creationId="{DEB93C0E-2140-E382-E0B0-8E7DAEF5858C}"/>
          </ac:spMkLst>
        </pc:spChg>
        <pc:spChg chg="mod">
          <ac:chgData name="Signe Hjorth Jensen" userId="501c88e6-f9f1-445b-865f-bce02d134d94" providerId="ADAL" clId="{462A4964-A499-4E2F-BB22-3B05B1849339}" dt="2024-06-12T09:10:32.025" v="697" actId="20577"/>
          <ac:spMkLst>
            <pc:docMk/>
            <pc:sldMk cId="4197119887" sldId="256"/>
            <ac:spMk id="14" creationId="{953AB417-DBB6-00AE-1AA4-BB3422040969}"/>
          </ac:spMkLst>
        </pc:spChg>
        <pc:spChg chg="mod">
          <ac:chgData name="Signe Hjorth Jensen" userId="501c88e6-f9f1-445b-865f-bce02d134d94" providerId="ADAL" clId="{462A4964-A499-4E2F-BB22-3B05B1849339}" dt="2024-06-12T09:09:38.170" v="652" actId="20577"/>
          <ac:spMkLst>
            <pc:docMk/>
            <pc:sldMk cId="4197119887" sldId="256"/>
            <ac:spMk id="15" creationId="{C56FD8C8-DDD2-BF2A-C8E6-3A89E0FF1185}"/>
          </ac:spMkLst>
        </pc:spChg>
        <pc:spChg chg="mod">
          <ac:chgData name="Signe Hjorth Jensen" userId="501c88e6-f9f1-445b-865f-bce02d134d94" providerId="ADAL" clId="{462A4964-A499-4E2F-BB22-3B05B1849339}" dt="2024-06-11T09:03:10.658" v="2" actId="13926"/>
          <ac:spMkLst>
            <pc:docMk/>
            <pc:sldMk cId="4197119887" sldId="256"/>
            <ac:spMk id="23" creationId="{657700FF-64A8-0996-D0C5-448C9DFEA973}"/>
          </ac:spMkLst>
        </pc:spChg>
        <pc:spChg chg="mod">
          <ac:chgData name="Signe Hjorth Jensen" userId="501c88e6-f9f1-445b-865f-bce02d134d94" providerId="ADAL" clId="{462A4964-A499-4E2F-BB22-3B05B1849339}" dt="2024-06-11T09:03:39.079" v="3" actId="13926"/>
          <ac:spMkLst>
            <pc:docMk/>
            <pc:sldMk cId="4197119887" sldId="256"/>
            <ac:spMk id="53" creationId="{62CDA281-6B1B-542A-C271-B1D5D03C1AB9}"/>
          </ac:spMkLst>
        </pc:spChg>
        <pc:spChg chg="mod">
          <ac:chgData name="Signe Hjorth Jensen" userId="501c88e6-f9f1-445b-865f-bce02d134d94" providerId="ADAL" clId="{462A4964-A499-4E2F-BB22-3B05B1849339}" dt="2024-06-12T09:06:01.809" v="609" actId="6549"/>
          <ac:spMkLst>
            <pc:docMk/>
            <pc:sldMk cId="4197119887" sldId="256"/>
            <ac:spMk id="54" creationId="{5F76B266-19C3-401A-74BE-D917C66E8B94}"/>
          </ac:spMkLst>
        </pc:spChg>
        <pc:spChg chg="mod">
          <ac:chgData name="Signe Hjorth Jensen" userId="501c88e6-f9f1-445b-865f-bce02d134d94" providerId="ADAL" clId="{462A4964-A499-4E2F-BB22-3B05B1849339}" dt="2024-06-11T09:13:15.508" v="122" actId="20577"/>
          <ac:spMkLst>
            <pc:docMk/>
            <pc:sldMk cId="4197119887" sldId="256"/>
            <ac:spMk id="58" creationId="{A6637B9C-B124-2B18-D59C-A92586076022}"/>
          </ac:spMkLst>
        </pc:spChg>
        <pc:spChg chg="mod">
          <ac:chgData name="Signe Hjorth Jensen" userId="501c88e6-f9f1-445b-865f-bce02d134d94" providerId="ADAL" clId="{462A4964-A499-4E2F-BB22-3B05B1849339}" dt="2024-06-12T09:06:11.635" v="610" actId="13926"/>
          <ac:spMkLst>
            <pc:docMk/>
            <pc:sldMk cId="4197119887" sldId="256"/>
            <ac:spMk id="1033" creationId="{10F1D4AC-2DA1-7569-2DFE-909BFBFA6066}"/>
          </ac:spMkLst>
        </pc:spChg>
      </pc:sldChg>
      <pc:sldChg chg="modSp mod">
        <pc:chgData name="Signe Hjorth Jensen" userId="501c88e6-f9f1-445b-865f-bce02d134d94" providerId="ADAL" clId="{462A4964-A499-4E2F-BB22-3B05B1849339}" dt="2024-06-12T09:06:33.531" v="626" actId="13926"/>
        <pc:sldMkLst>
          <pc:docMk/>
          <pc:sldMk cId="2684924816" sldId="258"/>
        </pc:sldMkLst>
        <pc:spChg chg="mod">
          <ac:chgData name="Signe Hjorth Jensen" userId="501c88e6-f9f1-445b-865f-bce02d134d94" providerId="ADAL" clId="{462A4964-A499-4E2F-BB22-3B05B1849339}" dt="2024-06-11T09:14:01.393" v="124" actId="13926"/>
          <ac:spMkLst>
            <pc:docMk/>
            <pc:sldMk cId="2684924816" sldId="258"/>
            <ac:spMk id="12" creationId="{65C355CD-DF8C-B29D-E9CA-A594B8CC998B}"/>
          </ac:spMkLst>
        </pc:spChg>
        <pc:spChg chg="mod">
          <ac:chgData name="Signe Hjorth Jensen" userId="501c88e6-f9f1-445b-865f-bce02d134d94" providerId="ADAL" clId="{462A4964-A499-4E2F-BB22-3B05B1849339}" dt="2024-06-11T09:32:30.989" v="352" actId="20577"/>
          <ac:spMkLst>
            <pc:docMk/>
            <pc:sldMk cId="2684924816" sldId="258"/>
            <ac:spMk id="13" creationId="{45D8A412-2304-D4BD-9748-E1C202720C99}"/>
          </ac:spMkLst>
        </pc:spChg>
        <pc:spChg chg="mod">
          <ac:chgData name="Signe Hjorth Jensen" userId="501c88e6-f9f1-445b-865f-bce02d134d94" providerId="ADAL" clId="{462A4964-A499-4E2F-BB22-3B05B1849339}" dt="2024-06-12T09:06:29.615" v="625" actId="13926"/>
          <ac:spMkLst>
            <pc:docMk/>
            <pc:sldMk cId="2684924816" sldId="258"/>
            <ac:spMk id="14" creationId="{E6AD462C-1DC2-E229-7212-9EE17677B5B7}"/>
          </ac:spMkLst>
        </pc:spChg>
        <pc:spChg chg="mod">
          <ac:chgData name="Signe Hjorth Jensen" userId="501c88e6-f9f1-445b-865f-bce02d134d94" providerId="ADAL" clId="{462A4964-A499-4E2F-BB22-3B05B1849339}" dt="2024-06-12T09:06:33.531" v="626" actId="13926"/>
          <ac:spMkLst>
            <pc:docMk/>
            <pc:sldMk cId="2684924816" sldId="258"/>
            <ac:spMk id="15" creationId="{79537362-F5F6-2C5E-3CF9-853D317A88D5}"/>
          </ac:spMkLst>
        </pc:spChg>
        <pc:spChg chg="mod">
          <ac:chgData name="Signe Hjorth Jensen" userId="501c88e6-f9f1-445b-865f-bce02d134d94" providerId="ADAL" clId="{462A4964-A499-4E2F-BB22-3B05B1849339}" dt="2024-06-11T09:47:34.104" v="498" actId="13926"/>
          <ac:spMkLst>
            <pc:docMk/>
            <pc:sldMk cId="2684924816" sldId="258"/>
            <ac:spMk id="16" creationId="{B8130401-C5E1-6117-7D09-AFDD3E15BCC6}"/>
          </ac:spMkLst>
        </pc:spChg>
        <pc:spChg chg="mod">
          <ac:chgData name="Signe Hjorth Jensen" userId="501c88e6-f9f1-445b-865f-bce02d134d94" providerId="ADAL" clId="{462A4964-A499-4E2F-BB22-3B05B1849339}" dt="2024-06-11T09:52:49.737" v="576" actId="20577"/>
          <ac:spMkLst>
            <pc:docMk/>
            <pc:sldMk cId="2684924816" sldId="258"/>
            <ac:spMk id="17" creationId="{665DD814-D824-1FF8-A22D-1767809788CC}"/>
          </ac:spMkLst>
        </pc:spChg>
        <pc:spChg chg="mod">
          <ac:chgData name="Signe Hjorth Jensen" userId="501c88e6-f9f1-445b-865f-bce02d134d94" providerId="ADAL" clId="{462A4964-A499-4E2F-BB22-3B05B1849339}" dt="2024-06-11T10:02:02.997" v="598" actId="20577"/>
          <ac:spMkLst>
            <pc:docMk/>
            <pc:sldMk cId="2684924816" sldId="258"/>
            <ac:spMk id="31" creationId="{FDD78875-CC65-AEFB-E4E8-AA40123154D7}"/>
          </ac:spMkLst>
        </pc:spChg>
        <pc:grpChg chg="mod">
          <ac:chgData name="Signe Hjorth Jensen" userId="501c88e6-f9f1-445b-865f-bce02d134d94" providerId="ADAL" clId="{462A4964-A499-4E2F-BB22-3B05B1849339}" dt="2024-06-11T09:55:54.961" v="580" actId="14100"/>
          <ac:grpSpMkLst>
            <pc:docMk/>
            <pc:sldMk cId="2684924816" sldId="258"/>
            <ac:grpSpMk id="28" creationId="{2F71B8E9-004A-5E73-4CD7-C29D0C03F2B1}"/>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B823459-FC14-458F-9EA1-F16F5AB7951D}" type="datetimeFigureOut">
              <a:rPr lang="da-DK" smtClean="0"/>
              <a:t>09-09-2024</a:t>
            </a:fld>
            <a:endParaRPr lang="da-DK"/>
          </a:p>
        </p:txBody>
      </p:sp>
      <p:sp>
        <p:nvSpPr>
          <p:cNvPr id="4" name="Pladsholder til slidebillede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2E7AA61-5822-4507-A3C5-FD0FDB499A11}" type="slidenum">
              <a:rPr lang="da-DK" smtClean="0"/>
              <a:t>‹nr.›</a:t>
            </a:fld>
            <a:endParaRPr lang="da-DK"/>
          </a:p>
        </p:txBody>
      </p:sp>
    </p:spTree>
    <p:extLst>
      <p:ext uri="{BB962C8B-B14F-4D97-AF65-F5344CB8AC3E}">
        <p14:creationId xmlns:p14="http://schemas.microsoft.com/office/powerpoint/2010/main" val="4162448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marL="228600" indent="-228600">
              <a:buAutoNum type="arabicPeriod"/>
            </a:pPr>
            <a:endParaRPr lang="da-DK" dirty="0"/>
          </a:p>
        </p:txBody>
      </p:sp>
      <p:sp>
        <p:nvSpPr>
          <p:cNvPr id="4" name="Pladsholder til slidenummer 3"/>
          <p:cNvSpPr>
            <a:spLocks noGrp="1"/>
          </p:cNvSpPr>
          <p:nvPr>
            <p:ph type="sldNum" sz="quarter" idx="5"/>
          </p:nvPr>
        </p:nvSpPr>
        <p:spPr/>
        <p:txBody>
          <a:bodyPr/>
          <a:lstStyle/>
          <a:p>
            <a:fld id="{82E7AA61-5822-4507-A3C5-FD0FDB499A11}" type="slidenum">
              <a:rPr lang="da-DK" smtClean="0"/>
              <a:t>1</a:t>
            </a:fld>
            <a:endParaRPr lang="da-DK"/>
          </a:p>
        </p:txBody>
      </p:sp>
    </p:spTree>
    <p:extLst>
      <p:ext uri="{BB962C8B-B14F-4D97-AF65-F5344CB8AC3E}">
        <p14:creationId xmlns:p14="http://schemas.microsoft.com/office/powerpoint/2010/main" val="2118131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82E7AA61-5822-4507-A3C5-FD0FDB499A11}" type="slidenum">
              <a:rPr lang="da-DK" smtClean="0"/>
              <a:t>2</a:t>
            </a:fld>
            <a:endParaRPr lang="da-DK"/>
          </a:p>
        </p:txBody>
      </p:sp>
    </p:spTree>
    <p:extLst>
      <p:ext uri="{BB962C8B-B14F-4D97-AF65-F5344CB8AC3E}">
        <p14:creationId xmlns:p14="http://schemas.microsoft.com/office/powerpoint/2010/main" val="3946856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titeltypografien i masteren</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undertiteltypografien i masteren</a:t>
            </a:r>
            <a:endParaRPr lang="en-US"/>
          </a:p>
        </p:txBody>
      </p:sp>
      <p:sp>
        <p:nvSpPr>
          <p:cNvPr id="4" name="Date Placeholder 3"/>
          <p:cNvSpPr>
            <a:spLocks noGrp="1"/>
          </p:cNvSpPr>
          <p:nvPr>
            <p:ph type="dt" sz="half" idx="10"/>
          </p:nvPr>
        </p:nvSpPr>
        <p:spPr/>
        <p:txBody>
          <a:bodyPr/>
          <a:lstStyle/>
          <a:p>
            <a:fld id="{6E7A417E-F062-4ACB-9530-861A6993FF3C}" type="datetimeFigureOut">
              <a:rPr lang="da-DK" smtClean="0"/>
              <a:t>09-09-2024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149950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6E7A417E-F062-4ACB-9530-861A6993FF3C}" type="datetimeFigureOut">
              <a:rPr lang="da-DK" smtClean="0"/>
              <a:t>09-09-2024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300403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titeltypografien i masteren</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6E7A417E-F062-4ACB-9530-861A6993FF3C}" type="datetimeFigureOut">
              <a:rPr lang="da-DK" smtClean="0"/>
              <a:t>09-09-2024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3894252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1 column">
    <p:bg>
      <p:bgPr>
        <a:solidFill>
          <a:schemeClr val="bg1"/>
        </a:solidFill>
        <a:effectLst/>
      </p:bgPr>
    </p:bg>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792EA8AF-1A32-9823-F1E2-4D0E52B93861}"/>
              </a:ext>
            </a:extLst>
          </p:cNvPr>
          <p:cNvGraphicFramePr>
            <a:graphicFrameLocks noChangeAspect="1"/>
          </p:cNvGraphicFramePr>
          <p:nvPr userDrawn="1">
            <p:custDataLst>
              <p:tags r:id="rId1"/>
            </p:custDataLst>
          </p:nvPr>
        </p:nvGraphicFramePr>
        <p:xfrm>
          <a:off x="893" y="2294"/>
          <a:ext cx="893" cy="2294"/>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4" name="think-cell data - do not delete" hidden="1">
                        <a:extLst>
                          <a:ext uri="{FF2B5EF4-FFF2-40B4-BE49-F238E27FC236}">
                            <a16:creationId xmlns:a16="http://schemas.microsoft.com/office/drawing/2014/main" id="{792EA8AF-1A32-9823-F1E2-4D0E52B93861}"/>
                          </a:ext>
                        </a:extLst>
                      </p:cNvPr>
                      <p:cNvPicPr/>
                      <p:nvPr/>
                    </p:nvPicPr>
                    <p:blipFill>
                      <a:blip r:embed="rId4"/>
                      <a:stretch>
                        <a:fillRect/>
                      </a:stretch>
                    </p:blipFill>
                    <p:spPr>
                      <a:xfrm>
                        <a:off x="893" y="2294"/>
                        <a:ext cx="893" cy="2294"/>
                      </a:xfrm>
                      <a:prstGeom prst="rect">
                        <a:avLst/>
                      </a:prstGeom>
                    </p:spPr>
                  </p:pic>
                </p:oleObj>
              </mc:Fallback>
            </mc:AlternateContent>
          </a:graphicData>
        </a:graphic>
      </p:graphicFrame>
      <p:sp>
        <p:nvSpPr>
          <p:cNvPr id="10" name="Rektangel 14">
            <a:extLst>
              <a:ext uri="{FF2B5EF4-FFF2-40B4-BE49-F238E27FC236}">
                <a16:creationId xmlns:a16="http://schemas.microsoft.com/office/drawing/2014/main" id="{E0C24755-25B4-DDA5-948E-88FEA61449AC}"/>
              </a:ext>
            </a:extLst>
          </p:cNvPr>
          <p:cNvSpPr/>
          <p:nvPr userDrawn="1"/>
        </p:nvSpPr>
        <p:spPr>
          <a:xfrm>
            <a:off x="1" y="9424459"/>
            <a:ext cx="6858000" cy="4815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rtl="0"/>
            <a:endParaRPr lang="en-GB" sz="253"/>
          </a:p>
        </p:txBody>
      </p:sp>
      <p:sp>
        <p:nvSpPr>
          <p:cNvPr id="6" name="Footer Placeholder 5">
            <a:extLst>
              <a:ext uri="{FF2B5EF4-FFF2-40B4-BE49-F238E27FC236}">
                <a16:creationId xmlns:a16="http://schemas.microsoft.com/office/drawing/2014/main" id="{E3BF3F46-4CF1-139C-316F-1B46F642B853}"/>
              </a:ext>
            </a:extLst>
          </p:cNvPr>
          <p:cNvSpPr>
            <a:spLocks noGrp="1"/>
          </p:cNvSpPr>
          <p:nvPr>
            <p:ph type="ftr" sz="quarter" idx="17"/>
          </p:nvPr>
        </p:nvSpPr>
        <p:spPr/>
        <p:txBody>
          <a:bodyPr/>
          <a:lstStyle>
            <a:lvl1pPr rtl="0">
              <a:defRPr/>
            </a:lvl1pPr>
          </a:lstStyle>
          <a:p>
            <a:r>
              <a:rPr lang="en-GB"/>
              <a:t>RUD PEDERSEN GROUP</a:t>
            </a:r>
          </a:p>
        </p:txBody>
      </p:sp>
      <p:sp>
        <p:nvSpPr>
          <p:cNvPr id="9" name="Slide Number Placeholder 8">
            <a:extLst>
              <a:ext uri="{FF2B5EF4-FFF2-40B4-BE49-F238E27FC236}">
                <a16:creationId xmlns:a16="http://schemas.microsoft.com/office/drawing/2014/main" id="{43076659-6084-A00A-E0E5-50DA6040D189}"/>
              </a:ext>
            </a:extLst>
          </p:cNvPr>
          <p:cNvSpPr>
            <a:spLocks noGrp="1"/>
          </p:cNvSpPr>
          <p:nvPr>
            <p:ph type="sldNum" sz="quarter" idx="18"/>
          </p:nvPr>
        </p:nvSpPr>
        <p:spPr/>
        <p:txBody>
          <a:bodyPr/>
          <a:lstStyle>
            <a:lvl1pPr rtl="0">
              <a:defRPr/>
            </a:lvl1pPr>
          </a:lstStyle>
          <a:p>
            <a:fld id="{54B85701-BCDC-41FD-87AF-FA89B1ACB7EC}" type="slidenum">
              <a:rPr lang="en-GB" smtClean="0"/>
              <a:t>‹nr.›</a:t>
            </a:fld>
            <a:endParaRPr lang="en-GB"/>
          </a:p>
        </p:txBody>
      </p:sp>
      <p:sp>
        <p:nvSpPr>
          <p:cNvPr id="20" name="Platshållare för text 7">
            <a:extLst>
              <a:ext uri="{FF2B5EF4-FFF2-40B4-BE49-F238E27FC236}">
                <a16:creationId xmlns:a16="http://schemas.microsoft.com/office/drawing/2014/main" id="{6C394AA5-6518-4E3C-84D7-B62F63AA163C}"/>
              </a:ext>
            </a:extLst>
          </p:cNvPr>
          <p:cNvSpPr>
            <a:spLocks noGrp="1"/>
          </p:cNvSpPr>
          <p:nvPr>
            <p:ph type="body" sz="quarter" idx="16" hasCustomPrompt="1"/>
          </p:nvPr>
        </p:nvSpPr>
        <p:spPr>
          <a:xfrm>
            <a:off x="151885" y="9347000"/>
            <a:ext cx="151885" cy="390000"/>
          </a:xfrm>
          <a:prstGeom prst="rect">
            <a:avLst/>
          </a:prstGeom>
          <a:blipFill>
            <a:blip r:embed="rId5"/>
            <a:stretch>
              <a:fillRect/>
            </a:stretch>
          </a:blipFill>
        </p:spPr>
        <p:txBody>
          <a:bodyPr>
            <a:normAutofit/>
          </a:bodyPr>
          <a:lstStyle>
            <a:lvl1pPr marL="0" indent="0" rtl="0">
              <a:buNone/>
              <a:defRPr sz="100">
                <a:solidFill>
                  <a:schemeClr val="bg1"/>
                </a:solidFill>
              </a:defRPr>
            </a:lvl1pPr>
          </a:lstStyle>
          <a:p>
            <a:pPr lvl="0"/>
            <a:r>
              <a:rPr lang="en-GB"/>
              <a:t> </a:t>
            </a:r>
          </a:p>
        </p:txBody>
      </p:sp>
      <p:sp>
        <p:nvSpPr>
          <p:cNvPr id="3" name="Title 2">
            <a:extLst>
              <a:ext uri="{FF2B5EF4-FFF2-40B4-BE49-F238E27FC236}">
                <a16:creationId xmlns:a16="http://schemas.microsoft.com/office/drawing/2014/main" id="{915C4055-1D6F-C56A-7116-73F4F515BC9F}"/>
              </a:ext>
            </a:extLst>
          </p:cNvPr>
          <p:cNvSpPr>
            <a:spLocks noGrp="1"/>
          </p:cNvSpPr>
          <p:nvPr>
            <p:ph type="title"/>
          </p:nvPr>
        </p:nvSpPr>
        <p:spPr/>
        <p:txBody>
          <a:bodyPr vert="horz"/>
          <a:lstStyle>
            <a:lvl1pPr rtl="0">
              <a:defRPr/>
            </a:lvl1pPr>
          </a:lstStyle>
          <a:p>
            <a:r>
              <a:rPr lang="en-US"/>
              <a:t>Click to edit Master title style</a:t>
            </a:r>
            <a:endParaRPr lang="en-GB"/>
          </a:p>
        </p:txBody>
      </p:sp>
      <p:sp>
        <p:nvSpPr>
          <p:cNvPr id="5" name="Text Placeholder 17">
            <a:extLst>
              <a:ext uri="{FF2B5EF4-FFF2-40B4-BE49-F238E27FC236}">
                <a16:creationId xmlns:a16="http://schemas.microsoft.com/office/drawing/2014/main" id="{83ABDB63-CD9C-3555-641E-F01FC87703EA}"/>
              </a:ext>
            </a:extLst>
          </p:cNvPr>
          <p:cNvSpPr>
            <a:spLocks noGrp="1"/>
          </p:cNvSpPr>
          <p:nvPr>
            <p:ph type="body" sz="quarter" idx="21" hasCustomPrompt="1"/>
          </p:nvPr>
        </p:nvSpPr>
        <p:spPr>
          <a:xfrm>
            <a:off x="202499" y="1972029"/>
            <a:ext cx="6451903" cy="380647"/>
          </a:xfrm>
        </p:spPr>
        <p:txBody>
          <a:bodyPr lIns="0" tIns="0" rIns="0" bIns="0" anchor="ctr">
            <a:noAutofit/>
          </a:bodyPr>
          <a:lstStyle>
            <a:lvl1pPr marL="0" indent="0" rtl="0">
              <a:buNone/>
              <a:defRPr sz="900" b="1"/>
            </a:lvl1pPr>
          </a:lstStyle>
          <a:p>
            <a:pPr lvl="0"/>
            <a:r>
              <a:rPr lang="en-GB"/>
              <a:t>Click to add subtitle</a:t>
            </a:r>
          </a:p>
        </p:txBody>
      </p:sp>
      <p:sp>
        <p:nvSpPr>
          <p:cNvPr id="8" name="Text Placeholder 30">
            <a:extLst>
              <a:ext uri="{FF2B5EF4-FFF2-40B4-BE49-F238E27FC236}">
                <a16:creationId xmlns:a16="http://schemas.microsoft.com/office/drawing/2014/main" id="{3C5ED18E-28BF-26B5-C175-79A2FEBAC8C5}"/>
              </a:ext>
            </a:extLst>
          </p:cNvPr>
          <p:cNvSpPr>
            <a:spLocks noGrp="1"/>
          </p:cNvSpPr>
          <p:nvPr>
            <p:ph type="body" sz="quarter" idx="24"/>
          </p:nvPr>
        </p:nvSpPr>
        <p:spPr>
          <a:xfrm>
            <a:off x="202499" y="2611791"/>
            <a:ext cx="6451903" cy="6553551"/>
          </a:xfrm>
        </p:spPr>
        <p:txBody>
          <a:bodyPr/>
          <a:lstStyle>
            <a:lvl1pPr rtl="0">
              <a:defRPr/>
            </a:lvl1pPr>
            <a:lvl2pPr rtl="0">
              <a:defRPr/>
            </a:lvl2pPr>
            <a:lvl3pPr rtl="0">
              <a:defRPr/>
            </a:lvl3pPr>
            <a:lvl4pPr rtl="0">
              <a:defRPr/>
            </a:lvl4pPr>
            <a:lvl5pPr rtl="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1719522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10"/>
          </p:nvPr>
        </p:nvSpPr>
        <p:spPr/>
        <p:txBody>
          <a:bodyPr/>
          <a:lstStyle/>
          <a:p>
            <a:fld id="{6E7A417E-F062-4ACB-9530-861A6993FF3C}" type="datetimeFigureOut">
              <a:rPr lang="da-DK" smtClean="0"/>
              <a:t>09-09-2024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411125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titeltypografien i masteren</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p:txBody>
          <a:bodyPr/>
          <a:lstStyle/>
          <a:p>
            <a:fld id="{6E7A417E-F062-4ACB-9530-861A6993FF3C}" type="datetimeFigureOut">
              <a:rPr lang="da-DK" smtClean="0"/>
              <a:t>09-09-2024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23300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Date Placeholder 4"/>
          <p:cNvSpPr>
            <a:spLocks noGrp="1"/>
          </p:cNvSpPr>
          <p:nvPr>
            <p:ph type="dt" sz="half" idx="10"/>
          </p:nvPr>
        </p:nvSpPr>
        <p:spPr/>
        <p:txBody>
          <a:bodyPr/>
          <a:lstStyle/>
          <a:p>
            <a:fld id="{6E7A417E-F062-4ACB-9530-861A6993FF3C}" type="datetimeFigureOut">
              <a:rPr lang="da-DK" smtClean="0"/>
              <a:t>09-09-2024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211711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titeltypografien i masteren</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4" name="Content Placeholder 3"/>
          <p:cNvSpPr>
            <a:spLocks noGrp="1"/>
          </p:cNvSpPr>
          <p:nvPr>
            <p:ph sz="half" idx="2"/>
          </p:nvPr>
        </p:nvSpPr>
        <p:spPr>
          <a:xfrm>
            <a:off x="472381" y="3618442"/>
            <a:ext cx="2901255"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teksttypografierne i masteren</a:t>
            </a:r>
          </a:p>
        </p:txBody>
      </p:sp>
      <p:sp>
        <p:nvSpPr>
          <p:cNvPr id="6" name="Content Placeholder 5"/>
          <p:cNvSpPr>
            <a:spLocks noGrp="1"/>
          </p:cNvSpPr>
          <p:nvPr>
            <p:ph sz="quarter" idx="4"/>
          </p:nvPr>
        </p:nvSpPr>
        <p:spPr>
          <a:xfrm>
            <a:off x="3471863" y="3618442"/>
            <a:ext cx="2915543" cy="5322183"/>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7" name="Date Placeholder 6"/>
          <p:cNvSpPr>
            <a:spLocks noGrp="1"/>
          </p:cNvSpPr>
          <p:nvPr>
            <p:ph type="dt" sz="half" idx="10"/>
          </p:nvPr>
        </p:nvSpPr>
        <p:spPr/>
        <p:txBody>
          <a:bodyPr/>
          <a:lstStyle/>
          <a:p>
            <a:fld id="{6E7A417E-F062-4ACB-9530-861A6993FF3C}" type="datetimeFigureOut">
              <a:rPr lang="da-DK" smtClean="0"/>
              <a:t>09-09-2024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250630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a:p>
        </p:txBody>
      </p:sp>
      <p:sp>
        <p:nvSpPr>
          <p:cNvPr id="3" name="Date Placeholder 2"/>
          <p:cNvSpPr>
            <a:spLocks noGrp="1"/>
          </p:cNvSpPr>
          <p:nvPr>
            <p:ph type="dt" sz="half" idx="10"/>
          </p:nvPr>
        </p:nvSpPr>
        <p:spPr/>
        <p:txBody>
          <a:bodyPr/>
          <a:lstStyle/>
          <a:p>
            <a:fld id="{6E7A417E-F062-4ACB-9530-861A6993FF3C}" type="datetimeFigureOut">
              <a:rPr lang="da-DK" smtClean="0"/>
              <a:t>09-09-2024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153541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A417E-F062-4ACB-9530-861A6993FF3C}" type="datetimeFigureOut">
              <a:rPr lang="da-DK" smtClean="0"/>
              <a:t>09-09-2024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93306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6E7A417E-F062-4ACB-9530-861A6993FF3C}" type="datetimeFigureOut">
              <a:rPr lang="da-DK" smtClean="0"/>
              <a:t>09-09-2024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160893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titeltypografien i masteren</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teksttypografierne i masteren</a:t>
            </a:r>
          </a:p>
        </p:txBody>
      </p:sp>
      <p:sp>
        <p:nvSpPr>
          <p:cNvPr id="5" name="Date Placeholder 4"/>
          <p:cNvSpPr>
            <a:spLocks noGrp="1"/>
          </p:cNvSpPr>
          <p:nvPr>
            <p:ph type="dt" sz="half" idx="10"/>
          </p:nvPr>
        </p:nvSpPr>
        <p:spPr/>
        <p:txBody>
          <a:bodyPr/>
          <a:lstStyle/>
          <a:p>
            <a:fld id="{6E7A417E-F062-4ACB-9530-861A6993FF3C}" type="datetimeFigureOut">
              <a:rPr lang="da-DK" smtClean="0"/>
              <a:t>09-09-2024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63ED080A-E1B8-41A5-B94B-2BA06C7F4FF4}" type="slidenum">
              <a:rPr lang="da-DK" smtClean="0"/>
              <a:t>‹nr.›</a:t>
            </a:fld>
            <a:endParaRPr lang="da-DK"/>
          </a:p>
        </p:txBody>
      </p:sp>
    </p:spTree>
    <p:extLst>
      <p:ext uri="{BB962C8B-B14F-4D97-AF65-F5344CB8AC3E}">
        <p14:creationId xmlns:p14="http://schemas.microsoft.com/office/powerpoint/2010/main" val="79359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titeltypografien i masteren</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6E7A417E-F062-4ACB-9530-861A6993FF3C}" type="datetimeFigureOut">
              <a:rPr lang="da-DK" smtClean="0"/>
              <a:t>09-09-2024</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63ED080A-E1B8-41A5-B94B-2BA06C7F4FF4}" type="slidenum">
              <a:rPr lang="da-DK" smtClean="0"/>
              <a:t>‹nr.›</a:t>
            </a:fld>
            <a:endParaRPr lang="da-DK"/>
          </a:p>
        </p:txBody>
      </p:sp>
    </p:spTree>
    <p:extLst>
      <p:ext uri="{BB962C8B-B14F-4D97-AF65-F5344CB8AC3E}">
        <p14:creationId xmlns:p14="http://schemas.microsoft.com/office/powerpoint/2010/main" val="1804067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fif"/><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7C8CA">
            <a:alpha val="50000"/>
          </a:srgbClr>
        </a:solidFill>
        <a:effectLst/>
      </p:bgPr>
    </p:bg>
    <p:spTree>
      <p:nvGrpSpPr>
        <p:cNvPr id="1" name=""/>
        <p:cNvGrpSpPr/>
        <p:nvPr/>
      </p:nvGrpSpPr>
      <p:grpSpPr>
        <a:xfrm>
          <a:off x="0" y="0"/>
          <a:ext cx="0" cy="0"/>
          <a:chOff x="0" y="0"/>
          <a:chExt cx="0" cy="0"/>
        </a:xfrm>
      </p:grpSpPr>
      <p:sp>
        <p:nvSpPr>
          <p:cNvPr id="17" name="Rektangel 16">
            <a:extLst>
              <a:ext uri="{FF2B5EF4-FFF2-40B4-BE49-F238E27FC236}">
                <a16:creationId xmlns:a16="http://schemas.microsoft.com/office/drawing/2014/main" id="{C561B44C-814D-1F65-547A-1F3B7E672B31}"/>
              </a:ext>
            </a:extLst>
          </p:cNvPr>
          <p:cNvSpPr/>
          <p:nvPr/>
        </p:nvSpPr>
        <p:spPr>
          <a:xfrm>
            <a:off x="0" y="7889099"/>
            <a:ext cx="6858000" cy="1860017"/>
          </a:xfrm>
          <a:prstGeom prst="rect">
            <a:avLst/>
          </a:prstGeom>
          <a:solidFill>
            <a:srgbClr val="F2EC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1" name="Rektangel 10">
            <a:extLst>
              <a:ext uri="{FF2B5EF4-FFF2-40B4-BE49-F238E27FC236}">
                <a16:creationId xmlns:a16="http://schemas.microsoft.com/office/drawing/2014/main" id="{FF438369-D95B-13F4-EAAC-D151895476E8}"/>
              </a:ext>
            </a:extLst>
          </p:cNvPr>
          <p:cNvSpPr/>
          <p:nvPr/>
        </p:nvSpPr>
        <p:spPr>
          <a:xfrm>
            <a:off x="0" y="-3816"/>
            <a:ext cx="6858000" cy="2193315"/>
          </a:xfrm>
          <a:prstGeom prst="rect">
            <a:avLst/>
          </a:prstGeom>
          <a:solidFill>
            <a:srgbClr val="F2EC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A431E6A5-4840-46A4-EEEE-FBE529375F03}"/>
              </a:ext>
            </a:extLst>
          </p:cNvPr>
          <p:cNvSpPr>
            <a:spLocks noGrp="1"/>
          </p:cNvSpPr>
          <p:nvPr>
            <p:ph type="ctrTitle"/>
          </p:nvPr>
        </p:nvSpPr>
        <p:spPr>
          <a:xfrm>
            <a:off x="125424" y="423230"/>
            <a:ext cx="6607152" cy="1122010"/>
          </a:xfrm>
        </p:spPr>
        <p:txBody>
          <a:bodyPr anchor="t">
            <a:normAutofit fontScale="90000"/>
          </a:bodyPr>
          <a:lstStyle/>
          <a:p>
            <a:r>
              <a:rPr lang="en-US" sz="4400" dirty="0">
                <a:latin typeface="FS Albert Pro" panose="02000503040000020004" pitchFamily="2" charset="0"/>
                <a:ea typeface="Verdana"/>
                <a:cs typeface="Calibri" panose="020F0502020204030204" pitchFamily="34" charset="0"/>
              </a:rPr>
              <a:t>Healthy</a:t>
            </a:r>
            <a:r>
              <a:rPr lang="da-DK" sz="4400" dirty="0">
                <a:latin typeface="FS Albert Pro" panose="02000503040000020004" pitchFamily="2" charset="0"/>
                <a:ea typeface="Verdana"/>
                <a:cs typeface="Calibri" panose="020F0502020204030204" pitchFamily="34" charset="0"/>
              </a:rPr>
              <a:t> </a:t>
            </a:r>
            <a:r>
              <a:rPr lang="en-US" sz="4400" dirty="0">
                <a:latin typeface="FS Albert Pro" panose="02000503040000020004" pitchFamily="2" charset="0"/>
                <a:ea typeface="Verdana"/>
                <a:cs typeface="Calibri" panose="020F0502020204030204" pitchFamily="34" charset="0"/>
              </a:rPr>
              <a:t>dog</a:t>
            </a:r>
            <a:r>
              <a:rPr lang="da-DK" sz="4400" dirty="0">
                <a:latin typeface="FS Albert Pro" panose="02000503040000020004" pitchFamily="2" charset="0"/>
                <a:ea typeface="Verdana"/>
                <a:cs typeface="Calibri" panose="020F0502020204030204" pitchFamily="34" charset="0"/>
              </a:rPr>
              <a:t> </a:t>
            </a:r>
            <a:r>
              <a:rPr lang="en-US" sz="4400" dirty="0">
                <a:latin typeface="FS Albert Pro" panose="02000503040000020004" pitchFamily="2" charset="0"/>
                <a:ea typeface="Verdana"/>
                <a:cs typeface="Calibri" panose="020F0502020204030204" pitchFamily="34" charset="0"/>
              </a:rPr>
              <a:t>breeding </a:t>
            </a:r>
            <a:br>
              <a:rPr lang="en-US" sz="4400" dirty="0">
                <a:latin typeface="FS Albert Pro" panose="02000503040000020004" pitchFamily="2" charset="0"/>
                <a:ea typeface="Verdana"/>
                <a:cs typeface="Calibri" panose="020F0502020204030204" pitchFamily="34" charset="0"/>
              </a:rPr>
            </a:br>
            <a:r>
              <a:rPr lang="en-US" sz="4400" dirty="0">
                <a:latin typeface="FS Albert Pro" panose="02000503040000020004" pitchFamily="2" charset="0"/>
                <a:ea typeface="Verdana"/>
                <a:cs typeface="Calibri" panose="020F0502020204030204" pitchFamily="34" charset="0"/>
              </a:rPr>
              <a:t>in Denmark</a:t>
            </a:r>
            <a:br>
              <a:rPr lang="da-DK" sz="4400" dirty="0">
                <a:latin typeface="FS Albert Pro" panose="02000503040000020004" pitchFamily="2" charset="0"/>
                <a:ea typeface="Verdana"/>
                <a:cs typeface="Calibri" panose="020F0502020204030204" pitchFamily="34" charset="0"/>
              </a:rPr>
            </a:br>
            <a:br>
              <a:rPr lang="en-US" sz="2000" dirty="0">
                <a:latin typeface="FS Albert Pro" panose="02000503040000020004" pitchFamily="2" charset="0"/>
                <a:ea typeface="Verdana"/>
                <a:cs typeface="Calibri" panose="020F0502020204030204" pitchFamily="34" charset="0"/>
              </a:rPr>
            </a:br>
            <a:r>
              <a:rPr lang="en-US" sz="2000" dirty="0">
                <a:latin typeface="FS Albert Pro" panose="02000503040000020004" pitchFamily="2" charset="0"/>
                <a:ea typeface="Verdana"/>
                <a:cs typeface="Calibri" panose="020F0502020204030204" pitchFamily="34" charset="0"/>
              </a:rPr>
              <a:t>Together we will ensure healthy breeding of Danish dogs</a:t>
            </a:r>
            <a:endParaRPr lang="da-DK" sz="3200" dirty="0">
              <a:latin typeface="FS Albert Pro" panose="02000503040000020004" pitchFamily="2" charset="0"/>
              <a:ea typeface="Verdana"/>
              <a:cs typeface="Calibri" panose="020F0502020204030204" pitchFamily="34" charset="0"/>
            </a:endParaRPr>
          </a:p>
        </p:txBody>
      </p:sp>
      <p:sp>
        <p:nvSpPr>
          <p:cNvPr id="12" name="Tekstfelt 11">
            <a:extLst>
              <a:ext uri="{FF2B5EF4-FFF2-40B4-BE49-F238E27FC236}">
                <a16:creationId xmlns:a16="http://schemas.microsoft.com/office/drawing/2014/main" id="{5D0C5BBB-8568-0241-D079-A5CB5650C6E6}"/>
              </a:ext>
            </a:extLst>
          </p:cNvPr>
          <p:cNvSpPr txBox="1"/>
          <p:nvPr/>
        </p:nvSpPr>
        <p:spPr>
          <a:xfrm>
            <a:off x="-51122" y="9158306"/>
            <a:ext cx="1579418" cy="246221"/>
          </a:xfrm>
          <a:prstGeom prst="rect">
            <a:avLst/>
          </a:prstGeom>
          <a:noFill/>
        </p:spPr>
        <p:txBody>
          <a:bodyPr wrap="square" rtlCol="0">
            <a:spAutoFit/>
          </a:bodyPr>
          <a:lstStyle/>
          <a:p>
            <a:pPr algn="ctr"/>
            <a:r>
              <a:rPr lang="en-US" sz="1000" i="1" dirty="0"/>
              <a:t>Dansk Kennel Klub</a:t>
            </a:r>
            <a:endParaRPr lang="en-US" sz="1000" dirty="0"/>
          </a:p>
        </p:txBody>
      </p:sp>
      <p:sp>
        <p:nvSpPr>
          <p:cNvPr id="13" name="Tekstfelt 12">
            <a:extLst>
              <a:ext uri="{FF2B5EF4-FFF2-40B4-BE49-F238E27FC236}">
                <a16:creationId xmlns:a16="http://schemas.microsoft.com/office/drawing/2014/main" id="{DEB93C0E-2140-E382-E0B0-8E7DAEF5858C}"/>
              </a:ext>
            </a:extLst>
          </p:cNvPr>
          <p:cNvSpPr txBox="1"/>
          <p:nvPr/>
        </p:nvSpPr>
        <p:spPr>
          <a:xfrm>
            <a:off x="2512658" y="9158306"/>
            <a:ext cx="1579418" cy="246221"/>
          </a:xfrm>
          <a:prstGeom prst="rect">
            <a:avLst/>
          </a:prstGeom>
          <a:noFill/>
        </p:spPr>
        <p:txBody>
          <a:bodyPr wrap="square" lIns="91440" tIns="45720" rIns="91440" bIns="45720" rtlCol="0" anchor="t">
            <a:spAutoFit/>
          </a:bodyPr>
          <a:lstStyle/>
          <a:p>
            <a:pPr algn="ctr"/>
            <a:r>
              <a:rPr lang="en-US" sz="1000" i="1" dirty="0" err="1"/>
              <a:t>Dyrenes</a:t>
            </a:r>
            <a:r>
              <a:rPr lang="en-US" sz="1000" i="1" dirty="0"/>
              <a:t> </a:t>
            </a:r>
            <a:r>
              <a:rPr lang="en-US" sz="1000" i="1" dirty="0" err="1"/>
              <a:t>Beskyttelse</a:t>
            </a:r>
            <a:endParaRPr lang="en-US" sz="1000" dirty="0"/>
          </a:p>
        </p:txBody>
      </p:sp>
      <p:sp>
        <p:nvSpPr>
          <p:cNvPr id="14" name="Tekstfelt 13">
            <a:extLst>
              <a:ext uri="{FF2B5EF4-FFF2-40B4-BE49-F238E27FC236}">
                <a16:creationId xmlns:a16="http://schemas.microsoft.com/office/drawing/2014/main" id="{953AB417-DBB6-00AE-1AA4-BB3422040969}"/>
              </a:ext>
            </a:extLst>
          </p:cNvPr>
          <p:cNvSpPr txBox="1"/>
          <p:nvPr/>
        </p:nvSpPr>
        <p:spPr>
          <a:xfrm>
            <a:off x="1264300" y="9158306"/>
            <a:ext cx="1579418" cy="400110"/>
          </a:xfrm>
          <a:prstGeom prst="rect">
            <a:avLst/>
          </a:prstGeom>
          <a:noFill/>
        </p:spPr>
        <p:txBody>
          <a:bodyPr wrap="square" rtlCol="0">
            <a:spAutoFit/>
          </a:bodyPr>
          <a:lstStyle/>
          <a:p>
            <a:pPr algn="ctr"/>
            <a:r>
              <a:rPr lang="en-US" sz="1000" i="1" dirty="0"/>
              <a:t>Den Danske </a:t>
            </a:r>
            <a:r>
              <a:rPr lang="en-US" sz="1000" i="1" dirty="0" err="1"/>
              <a:t>Dyrlægeforening</a:t>
            </a:r>
            <a:endParaRPr lang="en-US" sz="1000" dirty="0"/>
          </a:p>
        </p:txBody>
      </p:sp>
      <p:sp>
        <p:nvSpPr>
          <p:cNvPr id="15" name="Tekstfelt 14">
            <a:extLst>
              <a:ext uri="{FF2B5EF4-FFF2-40B4-BE49-F238E27FC236}">
                <a16:creationId xmlns:a16="http://schemas.microsoft.com/office/drawing/2014/main" id="{C56FD8C8-DDD2-BF2A-C8E6-3A89E0FF1185}"/>
              </a:ext>
            </a:extLst>
          </p:cNvPr>
          <p:cNvSpPr txBox="1"/>
          <p:nvPr/>
        </p:nvSpPr>
        <p:spPr>
          <a:xfrm>
            <a:off x="3818318" y="9158306"/>
            <a:ext cx="1831535" cy="400110"/>
          </a:xfrm>
          <a:prstGeom prst="rect">
            <a:avLst/>
          </a:prstGeom>
          <a:noFill/>
        </p:spPr>
        <p:txBody>
          <a:bodyPr wrap="square" rtlCol="0">
            <a:spAutoFit/>
          </a:bodyPr>
          <a:lstStyle/>
          <a:p>
            <a:pPr algn="ctr"/>
            <a:r>
              <a:rPr lang="da-DK" sz="1000" b="0" i="1" dirty="0" err="1">
                <a:solidFill>
                  <a:srgbClr val="000000"/>
                </a:solidFill>
                <a:effectLst/>
                <a:latin typeface="FS Albert Pro" panose="02000503040000020004" pitchFamily="2" charset="0"/>
              </a:rPr>
              <a:t>DyreværnsOrganisationernes</a:t>
            </a:r>
            <a:r>
              <a:rPr lang="da-DK" sz="1000" b="0" i="1" dirty="0">
                <a:solidFill>
                  <a:srgbClr val="000000"/>
                </a:solidFill>
                <a:effectLst/>
                <a:latin typeface="FS Albert Pro" panose="02000503040000020004" pitchFamily="2" charset="0"/>
              </a:rPr>
              <a:t> </a:t>
            </a:r>
            <a:r>
              <a:rPr lang="da-DK" sz="1000" b="0" i="1" dirty="0" err="1">
                <a:solidFill>
                  <a:srgbClr val="000000"/>
                </a:solidFill>
                <a:effectLst/>
                <a:latin typeface="FS Albert Pro" panose="02000503040000020004" pitchFamily="2" charset="0"/>
              </a:rPr>
              <a:t>SamarbejdsOrganisation</a:t>
            </a:r>
            <a:endParaRPr lang="da-DK" sz="1200" b="0" i="1" dirty="0">
              <a:solidFill>
                <a:srgbClr val="000000"/>
              </a:solidFill>
              <a:effectLst/>
              <a:latin typeface="FS Albert Pro" panose="02000503040000020004" pitchFamily="2" charset="0"/>
            </a:endParaRPr>
          </a:p>
        </p:txBody>
      </p:sp>
      <p:sp>
        <p:nvSpPr>
          <p:cNvPr id="23" name="Tekstfelt 22">
            <a:extLst>
              <a:ext uri="{FF2B5EF4-FFF2-40B4-BE49-F238E27FC236}">
                <a16:creationId xmlns:a16="http://schemas.microsoft.com/office/drawing/2014/main" id="{657700FF-64A8-0996-D0C5-448C9DFEA973}"/>
              </a:ext>
            </a:extLst>
          </p:cNvPr>
          <p:cNvSpPr txBox="1"/>
          <p:nvPr/>
        </p:nvSpPr>
        <p:spPr>
          <a:xfrm>
            <a:off x="345498" y="2906814"/>
            <a:ext cx="6184995" cy="1569660"/>
          </a:xfrm>
          <a:prstGeom prst="rect">
            <a:avLst/>
          </a:prstGeom>
          <a:noFill/>
        </p:spPr>
        <p:txBody>
          <a:bodyPr wrap="square" rtlCol="0">
            <a:spAutoFit/>
          </a:bodyPr>
          <a:lstStyle/>
          <a:p>
            <a:pPr algn="ctr"/>
            <a:r>
              <a:rPr lang="en-US" sz="1600" dirty="0">
                <a:latin typeface="Calibri" panose="020F0502020204030204" pitchFamily="34" charset="0"/>
                <a:ea typeface="Verdana" panose="020B0604030504040204" pitchFamily="34" charset="0"/>
                <a:cs typeface="Calibri" panose="020F0502020204030204" pitchFamily="34" charset="0"/>
              </a:rPr>
              <a:t>We welcome that a broad majority in the Danish Parliament has decided to set a new framework for breeding requirements for dogs.</a:t>
            </a:r>
          </a:p>
          <a:p>
            <a:pPr algn="ctr"/>
            <a:endParaRPr lang="en-US" sz="1600" dirty="0">
              <a:latin typeface="Calibri" panose="020F0502020204030204" pitchFamily="34" charset="0"/>
              <a:ea typeface="Verdana" panose="020B0604030504040204" pitchFamily="34" charset="0"/>
              <a:cs typeface="Calibri" panose="020F0502020204030204" pitchFamily="34" charset="0"/>
            </a:endParaRPr>
          </a:p>
          <a:p>
            <a:pPr algn="ctr"/>
            <a:r>
              <a:rPr lang="en-US" sz="1600" dirty="0">
                <a:latin typeface="Calibri" panose="020F0502020204030204" pitchFamily="34" charset="0"/>
                <a:ea typeface="Verdana" panose="020B0604030504040204" pitchFamily="34" charset="0"/>
                <a:cs typeface="Calibri" panose="020F0502020204030204" pitchFamily="34" charset="0"/>
              </a:rPr>
              <a:t> To ensure that we breed the healthiest dogs with the best possible starting point for a good life, we propose a model for breeding dogs in Denmark, based on the following values:</a:t>
            </a:r>
            <a:endParaRPr lang="da-DK" sz="1600" dirty="0">
              <a:latin typeface="Calibri" panose="020F0502020204030204" pitchFamily="34" charset="0"/>
              <a:ea typeface="Verdana" panose="020B0604030504040204" pitchFamily="34" charset="0"/>
              <a:cs typeface="Calibri" panose="020F0502020204030204" pitchFamily="34" charset="0"/>
            </a:endParaRPr>
          </a:p>
        </p:txBody>
      </p:sp>
      <p:sp>
        <p:nvSpPr>
          <p:cNvPr id="44" name="Ellipse 73">
            <a:extLst>
              <a:ext uri="{FF2B5EF4-FFF2-40B4-BE49-F238E27FC236}">
                <a16:creationId xmlns:a16="http://schemas.microsoft.com/office/drawing/2014/main" id="{61C3E32E-4162-5D4B-166A-FC843714BF7F}"/>
              </a:ext>
            </a:extLst>
          </p:cNvPr>
          <p:cNvSpPr/>
          <p:nvPr/>
        </p:nvSpPr>
        <p:spPr>
          <a:xfrm>
            <a:off x="3723710" y="5791932"/>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400" b="1">
                <a:latin typeface="FS Albert Pro" panose="02000503040000020004" pitchFamily="2" charset="0"/>
              </a:rPr>
              <a:t>5</a:t>
            </a:r>
          </a:p>
        </p:txBody>
      </p:sp>
      <p:sp>
        <p:nvSpPr>
          <p:cNvPr id="46" name="Ellipse 82">
            <a:extLst>
              <a:ext uri="{FF2B5EF4-FFF2-40B4-BE49-F238E27FC236}">
                <a16:creationId xmlns:a16="http://schemas.microsoft.com/office/drawing/2014/main" id="{ACE7AED1-7E25-9DD3-59DD-905DF6942B7C}"/>
              </a:ext>
            </a:extLst>
          </p:cNvPr>
          <p:cNvSpPr/>
          <p:nvPr/>
        </p:nvSpPr>
        <p:spPr>
          <a:xfrm>
            <a:off x="432119" y="5024888"/>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400" b="1" dirty="0">
                <a:latin typeface="FS Albert Pro" panose="02000503040000020004" pitchFamily="2" charset="0"/>
              </a:rPr>
              <a:t>1</a:t>
            </a:r>
          </a:p>
        </p:txBody>
      </p:sp>
      <p:sp>
        <p:nvSpPr>
          <p:cNvPr id="47" name="Ellipse 102">
            <a:extLst>
              <a:ext uri="{FF2B5EF4-FFF2-40B4-BE49-F238E27FC236}">
                <a16:creationId xmlns:a16="http://schemas.microsoft.com/office/drawing/2014/main" id="{F05E0828-102E-B5BF-B648-8E03A85F5871}"/>
              </a:ext>
            </a:extLst>
          </p:cNvPr>
          <p:cNvSpPr/>
          <p:nvPr/>
        </p:nvSpPr>
        <p:spPr>
          <a:xfrm>
            <a:off x="432119" y="5791932"/>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400" b="1">
                <a:latin typeface="FS Albert Pro" panose="02000503040000020004" pitchFamily="2" charset="0"/>
              </a:rPr>
              <a:t>2</a:t>
            </a:r>
          </a:p>
        </p:txBody>
      </p:sp>
      <p:sp>
        <p:nvSpPr>
          <p:cNvPr id="48" name="Ellipse 103">
            <a:extLst>
              <a:ext uri="{FF2B5EF4-FFF2-40B4-BE49-F238E27FC236}">
                <a16:creationId xmlns:a16="http://schemas.microsoft.com/office/drawing/2014/main" id="{48EB7084-BF8C-388B-D794-DDA99D1E1A2F}"/>
              </a:ext>
            </a:extLst>
          </p:cNvPr>
          <p:cNvSpPr/>
          <p:nvPr/>
        </p:nvSpPr>
        <p:spPr>
          <a:xfrm>
            <a:off x="432119" y="6558976"/>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400" b="1" dirty="0">
                <a:latin typeface="FS Albert Pro" panose="02000503040000020004" pitchFamily="2" charset="0"/>
              </a:rPr>
              <a:t>3</a:t>
            </a:r>
          </a:p>
        </p:txBody>
      </p:sp>
      <p:sp>
        <p:nvSpPr>
          <p:cNvPr id="50" name="Ellipse 85">
            <a:extLst>
              <a:ext uri="{FF2B5EF4-FFF2-40B4-BE49-F238E27FC236}">
                <a16:creationId xmlns:a16="http://schemas.microsoft.com/office/drawing/2014/main" id="{AA686978-2E63-50BC-3B4C-56D31D43E86F}"/>
              </a:ext>
            </a:extLst>
          </p:cNvPr>
          <p:cNvSpPr/>
          <p:nvPr/>
        </p:nvSpPr>
        <p:spPr>
          <a:xfrm>
            <a:off x="3714874" y="5004522"/>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400" b="1">
                <a:latin typeface="FS Albert Pro" panose="02000503040000020004" pitchFamily="2" charset="0"/>
              </a:rPr>
              <a:t>4</a:t>
            </a:r>
          </a:p>
        </p:txBody>
      </p:sp>
      <p:sp>
        <p:nvSpPr>
          <p:cNvPr id="51" name="Ellipse 76">
            <a:extLst>
              <a:ext uri="{FF2B5EF4-FFF2-40B4-BE49-F238E27FC236}">
                <a16:creationId xmlns:a16="http://schemas.microsoft.com/office/drawing/2014/main" id="{74B37B52-CD92-2687-0C24-9CDA678FD372}"/>
              </a:ext>
            </a:extLst>
          </p:cNvPr>
          <p:cNvSpPr/>
          <p:nvPr/>
        </p:nvSpPr>
        <p:spPr>
          <a:xfrm>
            <a:off x="3714874" y="6558976"/>
            <a:ext cx="360000" cy="352855"/>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400" b="1">
                <a:latin typeface="FS Albert Pro" panose="02000503040000020004" pitchFamily="2" charset="0"/>
              </a:rPr>
              <a:t>6</a:t>
            </a:r>
          </a:p>
        </p:txBody>
      </p:sp>
      <p:sp>
        <p:nvSpPr>
          <p:cNvPr id="53" name="Tekstfelt 52">
            <a:extLst>
              <a:ext uri="{FF2B5EF4-FFF2-40B4-BE49-F238E27FC236}">
                <a16:creationId xmlns:a16="http://schemas.microsoft.com/office/drawing/2014/main" id="{62CDA281-6B1B-542A-C271-B1D5D03C1AB9}"/>
              </a:ext>
            </a:extLst>
          </p:cNvPr>
          <p:cNvSpPr txBox="1"/>
          <p:nvPr/>
        </p:nvSpPr>
        <p:spPr>
          <a:xfrm>
            <a:off x="855584" y="4932373"/>
            <a:ext cx="2616173" cy="738664"/>
          </a:xfrm>
          <a:prstGeom prst="rect">
            <a:avLst/>
          </a:prstGeom>
          <a:noFill/>
        </p:spPr>
        <p:txBody>
          <a:bodyPr wrap="square" lIns="91440" tIns="45720" rIns="91440" bIns="45720" anchor="t">
            <a:spAutoFit/>
          </a:bodyPr>
          <a:lstStyle/>
          <a:p>
            <a:r>
              <a:rPr lang="en-US" sz="1400" dirty="0">
                <a:latin typeface="Calibri" panose="020F0502020204030204" pitchFamily="34" charset="0"/>
                <a:cs typeface="Calibri" panose="020F0502020204030204" pitchFamily="34" charset="0"/>
              </a:rPr>
              <a:t>Health and welfare are more important than a specific physical appearance</a:t>
            </a:r>
            <a:endParaRPr lang="da-DK" sz="1400" dirty="0">
              <a:latin typeface="Calibri" panose="020F0502020204030204" pitchFamily="34" charset="0"/>
              <a:cs typeface="Calibri" panose="020F0502020204030204" pitchFamily="34" charset="0"/>
            </a:endParaRPr>
          </a:p>
        </p:txBody>
      </p:sp>
      <p:sp>
        <p:nvSpPr>
          <p:cNvPr id="54" name="Tekstfelt 53">
            <a:extLst>
              <a:ext uri="{FF2B5EF4-FFF2-40B4-BE49-F238E27FC236}">
                <a16:creationId xmlns:a16="http://schemas.microsoft.com/office/drawing/2014/main" id="{5F76B266-19C3-401A-74BE-D917C66E8B94}"/>
              </a:ext>
            </a:extLst>
          </p:cNvPr>
          <p:cNvSpPr txBox="1"/>
          <p:nvPr/>
        </p:nvSpPr>
        <p:spPr>
          <a:xfrm>
            <a:off x="855584" y="5789413"/>
            <a:ext cx="2616172" cy="523220"/>
          </a:xfrm>
          <a:prstGeom prst="rect">
            <a:avLst/>
          </a:prstGeom>
          <a:noFill/>
        </p:spPr>
        <p:txBody>
          <a:bodyPr wrap="square">
            <a:spAutoFit/>
          </a:bodyPr>
          <a:lstStyle/>
          <a:p>
            <a:r>
              <a:rPr lang="en-US" sz="1400" dirty="0">
                <a:latin typeface="Calibri" panose="020F0502020204030204" pitchFamily="34" charset="0"/>
                <a:cs typeface="Calibri" panose="020F0502020204030204" pitchFamily="34" charset="0"/>
              </a:rPr>
              <a:t>Physical health is required when breeding dogs</a:t>
            </a:r>
            <a:endParaRPr lang="da-DK" sz="1400" dirty="0">
              <a:latin typeface="Calibri" panose="020F0502020204030204" pitchFamily="34" charset="0"/>
              <a:cs typeface="Calibri" panose="020F0502020204030204" pitchFamily="34" charset="0"/>
            </a:endParaRPr>
          </a:p>
        </p:txBody>
      </p:sp>
      <p:sp>
        <p:nvSpPr>
          <p:cNvPr id="56" name="Tekstfelt 55">
            <a:extLst>
              <a:ext uri="{FF2B5EF4-FFF2-40B4-BE49-F238E27FC236}">
                <a16:creationId xmlns:a16="http://schemas.microsoft.com/office/drawing/2014/main" id="{480C5438-BD4C-4448-6722-E3622F482240}"/>
              </a:ext>
            </a:extLst>
          </p:cNvPr>
          <p:cNvSpPr txBox="1"/>
          <p:nvPr/>
        </p:nvSpPr>
        <p:spPr>
          <a:xfrm>
            <a:off x="4116375" y="4932373"/>
            <a:ext cx="2446783" cy="523220"/>
          </a:xfrm>
          <a:prstGeom prst="rect">
            <a:avLst/>
          </a:prstGeom>
          <a:noFill/>
        </p:spPr>
        <p:txBody>
          <a:bodyPr wrap="square">
            <a:spAutoFit/>
          </a:bodyPr>
          <a:lstStyle/>
          <a:p>
            <a:r>
              <a:rPr lang="en-US" sz="1400" dirty="0">
                <a:latin typeface="Calibri" panose="020F0502020204030204" pitchFamily="34" charset="0"/>
                <a:cs typeface="Calibri" panose="020F0502020204030204" pitchFamily="34" charset="0"/>
              </a:rPr>
              <a:t>A registry for dogs' possible diseases and health status</a:t>
            </a:r>
            <a:endParaRPr lang="da-DK" sz="1400" dirty="0">
              <a:latin typeface="Calibri" panose="020F0502020204030204" pitchFamily="34" charset="0"/>
              <a:cs typeface="Calibri" panose="020F0502020204030204" pitchFamily="34" charset="0"/>
            </a:endParaRPr>
          </a:p>
        </p:txBody>
      </p:sp>
      <p:sp>
        <p:nvSpPr>
          <p:cNvPr id="57" name="Tekstfelt 56">
            <a:extLst>
              <a:ext uri="{FF2B5EF4-FFF2-40B4-BE49-F238E27FC236}">
                <a16:creationId xmlns:a16="http://schemas.microsoft.com/office/drawing/2014/main" id="{6731CC53-FEC9-EA9A-0BC0-0C22F082B27F}"/>
              </a:ext>
            </a:extLst>
          </p:cNvPr>
          <p:cNvSpPr txBox="1"/>
          <p:nvPr/>
        </p:nvSpPr>
        <p:spPr>
          <a:xfrm>
            <a:off x="4116375" y="5722661"/>
            <a:ext cx="2404613" cy="523220"/>
          </a:xfrm>
          <a:prstGeom prst="rect">
            <a:avLst/>
          </a:prstGeom>
          <a:noFill/>
        </p:spPr>
        <p:txBody>
          <a:bodyPr wrap="square">
            <a:spAutoFit/>
          </a:bodyPr>
          <a:lstStyle/>
          <a:p>
            <a:r>
              <a:rPr lang="en-US" sz="1400" dirty="0">
                <a:latin typeface="Calibri" panose="020F0502020204030204" pitchFamily="34" charset="0"/>
                <a:cs typeface="Calibri" panose="020F0502020204030204" pitchFamily="34" charset="0"/>
              </a:rPr>
              <a:t>Equal terms for commercial and private dog breeding</a:t>
            </a:r>
            <a:endParaRPr lang="da-DK" sz="1400" dirty="0">
              <a:latin typeface="Calibri" panose="020F0502020204030204" pitchFamily="34" charset="0"/>
              <a:cs typeface="Calibri" panose="020F0502020204030204" pitchFamily="34" charset="0"/>
            </a:endParaRPr>
          </a:p>
        </p:txBody>
      </p:sp>
      <p:sp>
        <p:nvSpPr>
          <p:cNvPr id="58" name="Tekstfelt 57">
            <a:extLst>
              <a:ext uri="{FF2B5EF4-FFF2-40B4-BE49-F238E27FC236}">
                <a16:creationId xmlns:a16="http://schemas.microsoft.com/office/drawing/2014/main" id="{A6637B9C-B124-2B18-D59C-A92586076022}"/>
              </a:ext>
            </a:extLst>
          </p:cNvPr>
          <p:cNvSpPr txBox="1"/>
          <p:nvPr/>
        </p:nvSpPr>
        <p:spPr>
          <a:xfrm>
            <a:off x="4116375" y="6497869"/>
            <a:ext cx="2446783" cy="523220"/>
          </a:xfrm>
          <a:prstGeom prst="rect">
            <a:avLst/>
          </a:prstGeom>
          <a:noFill/>
        </p:spPr>
        <p:txBody>
          <a:bodyPr wrap="square">
            <a:spAutoFit/>
          </a:bodyPr>
          <a:lstStyle/>
          <a:p>
            <a:r>
              <a:rPr lang="en-US" sz="1400" dirty="0">
                <a:latin typeface="Calibri" panose="020F0502020204030204" pitchFamily="34" charset="0"/>
                <a:cs typeface="Calibri" panose="020F0502020204030204" pitchFamily="34" charset="0"/>
              </a:rPr>
              <a:t>Focus on healthy dogs </a:t>
            </a:r>
            <a:br>
              <a:rPr lang="en-US" sz="1400" dirty="0">
                <a:latin typeface="Calibri" panose="020F0502020204030204" pitchFamily="34" charset="0"/>
                <a:cs typeface="Calibri" panose="020F0502020204030204" pitchFamily="34" charset="0"/>
              </a:rPr>
            </a:br>
            <a:r>
              <a:rPr lang="en-US" sz="1400" dirty="0">
                <a:latin typeface="Calibri" panose="020F0502020204030204" pitchFamily="34" charset="0"/>
                <a:cs typeface="Calibri" panose="020F0502020204030204" pitchFamily="34" charset="0"/>
              </a:rPr>
              <a:t>- also concerning imports</a:t>
            </a:r>
            <a:endParaRPr lang="da-DK" sz="1400" dirty="0">
              <a:latin typeface="Calibri" panose="020F0502020204030204" pitchFamily="34" charset="0"/>
              <a:cs typeface="Calibri" panose="020F0502020204030204" pitchFamily="34" charset="0"/>
            </a:endParaRPr>
          </a:p>
        </p:txBody>
      </p:sp>
      <p:sp>
        <p:nvSpPr>
          <p:cNvPr id="1033" name="Tekstfelt 1032">
            <a:extLst>
              <a:ext uri="{FF2B5EF4-FFF2-40B4-BE49-F238E27FC236}">
                <a16:creationId xmlns:a16="http://schemas.microsoft.com/office/drawing/2014/main" id="{10F1D4AC-2DA1-7569-2DFE-909BFBFA6066}"/>
              </a:ext>
            </a:extLst>
          </p:cNvPr>
          <p:cNvSpPr txBox="1"/>
          <p:nvPr/>
        </p:nvSpPr>
        <p:spPr>
          <a:xfrm>
            <a:off x="855584" y="6497869"/>
            <a:ext cx="2713116" cy="523220"/>
          </a:xfrm>
          <a:prstGeom prst="rect">
            <a:avLst/>
          </a:prstGeom>
          <a:noFill/>
        </p:spPr>
        <p:txBody>
          <a:bodyPr wrap="square">
            <a:spAutoFit/>
          </a:bodyPr>
          <a:lstStyle/>
          <a:p>
            <a:r>
              <a:rPr lang="en-US" sz="1400" dirty="0">
                <a:latin typeface="Calibri" panose="020F0502020204030204" pitchFamily="34" charset="0"/>
                <a:cs typeface="Calibri" panose="020F0502020204030204" pitchFamily="34" charset="0"/>
              </a:rPr>
              <a:t>Welfare is required for the breeding dogs and their progeny </a:t>
            </a:r>
            <a:endParaRPr lang="da-DK" sz="1400" dirty="0">
              <a:latin typeface="Calibri" panose="020F0502020204030204" pitchFamily="34" charset="0"/>
              <a:cs typeface="Calibri" panose="020F0502020204030204" pitchFamily="34" charset="0"/>
            </a:endParaRPr>
          </a:p>
        </p:txBody>
      </p:sp>
      <p:pic>
        <p:nvPicPr>
          <p:cNvPr id="4" name="Grafik 3">
            <a:extLst>
              <a:ext uri="{FF2B5EF4-FFF2-40B4-BE49-F238E27FC236}">
                <a16:creationId xmlns:a16="http://schemas.microsoft.com/office/drawing/2014/main" id="{69E9A55B-4FE1-0406-B354-1BFC0CCDD59F}"/>
              </a:ext>
            </a:extLst>
          </p:cNvPr>
          <p:cNvPicPr>
            <a:picLocks noChangeAspect="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a:xfrm>
            <a:off x="1573840" y="8094310"/>
            <a:ext cx="960339" cy="960339"/>
          </a:xfrm>
          <a:prstGeom prst="rect">
            <a:avLst/>
          </a:prstGeom>
        </p:spPr>
      </p:pic>
      <p:pic>
        <p:nvPicPr>
          <p:cNvPr id="6" name="Grafik 5">
            <a:extLst>
              <a:ext uri="{FF2B5EF4-FFF2-40B4-BE49-F238E27FC236}">
                <a16:creationId xmlns:a16="http://schemas.microsoft.com/office/drawing/2014/main" id="{1B0D12C0-4EF7-49A0-949C-2CA2C2ADFCC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756308" y="8334375"/>
            <a:ext cx="1168978" cy="342134"/>
          </a:xfrm>
          <a:prstGeom prst="rect">
            <a:avLst/>
          </a:prstGeom>
        </p:spPr>
      </p:pic>
      <p:pic>
        <p:nvPicPr>
          <p:cNvPr id="8" name="Grafik 7">
            <a:extLst>
              <a:ext uri="{FF2B5EF4-FFF2-40B4-BE49-F238E27FC236}">
                <a16:creationId xmlns:a16="http://schemas.microsoft.com/office/drawing/2014/main" id="{7EEE89E2-D380-C38D-6CE3-E9242D842E3C}"/>
              </a:ext>
            </a:extLst>
          </p:cNvPr>
          <p:cNvPicPr>
            <a:picLocks noChangeAspect="1"/>
          </p:cNvPicPr>
          <p:nvPr/>
        </p:nvPicPr>
        <p:blipFill>
          <a:blip r:embed="rId5">
            <a:extLst>
              <a:ext uri="{28A0092B-C50C-407E-A947-70E740481C1C}">
                <a14:useLocalDpi xmlns:a14="http://schemas.microsoft.com/office/drawing/2010/main" val="0"/>
              </a:ext>
            </a:extLst>
          </a:blip>
          <a:srcRect l="733" r="733"/>
          <a:stretch/>
        </p:blipFill>
        <p:spPr>
          <a:xfrm>
            <a:off x="288348" y="8193706"/>
            <a:ext cx="900478" cy="900478"/>
          </a:xfrm>
          <a:prstGeom prst="rect">
            <a:avLst/>
          </a:prstGeom>
        </p:spPr>
      </p:pic>
      <p:pic>
        <p:nvPicPr>
          <p:cNvPr id="3" name="Grafik 2">
            <a:extLst>
              <a:ext uri="{FF2B5EF4-FFF2-40B4-BE49-F238E27FC236}">
                <a16:creationId xmlns:a16="http://schemas.microsoft.com/office/drawing/2014/main" id="{20304274-5F95-82B1-94E3-943C090B09BC}"/>
              </a:ext>
            </a:extLst>
          </p:cNvPr>
          <p:cNvPicPr>
            <a:picLocks noChangeAspect="1"/>
          </p:cNvPicPr>
          <p:nvPr/>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l="2601" r="2601"/>
          <a:stretch/>
        </p:blipFill>
        <p:spPr>
          <a:xfrm>
            <a:off x="4184013" y="8020059"/>
            <a:ext cx="1100147" cy="1100147"/>
          </a:xfrm>
          <a:prstGeom prst="ellipse">
            <a:avLst/>
          </a:prstGeom>
        </p:spPr>
      </p:pic>
      <p:pic>
        <p:nvPicPr>
          <p:cNvPr id="9" name="Grafik 7">
            <a:extLst>
              <a:ext uri="{FF2B5EF4-FFF2-40B4-BE49-F238E27FC236}">
                <a16:creationId xmlns:a16="http://schemas.microsoft.com/office/drawing/2014/main" id="{9E632A11-1E28-7DA9-D227-0554729D6C3F}"/>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5584989" y="8184368"/>
            <a:ext cx="815812" cy="821344"/>
          </a:xfrm>
          <a:prstGeom prst="rect">
            <a:avLst/>
          </a:prstGeom>
        </p:spPr>
      </p:pic>
      <p:sp>
        <p:nvSpPr>
          <p:cNvPr id="10" name="Tekstfelt 9">
            <a:extLst>
              <a:ext uri="{FF2B5EF4-FFF2-40B4-BE49-F238E27FC236}">
                <a16:creationId xmlns:a16="http://schemas.microsoft.com/office/drawing/2014/main" id="{3D71C129-3158-8ADF-E27E-4889C9644873}"/>
              </a:ext>
            </a:extLst>
          </p:cNvPr>
          <p:cNvSpPr txBox="1"/>
          <p:nvPr/>
        </p:nvSpPr>
        <p:spPr>
          <a:xfrm>
            <a:off x="5203186" y="9158306"/>
            <a:ext cx="1579418" cy="246221"/>
          </a:xfrm>
          <a:prstGeom prst="rect">
            <a:avLst/>
          </a:prstGeom>
          <a:noFill/>
        </p:spPr>
        <p:txBody>
          <a:bodyPr wrap="square" rtlCol="0">
            <a:spAutoFit/>
          </a:bodyPr>
          <a:lstStyle/>
          <a:p>
            <a:pPr algn="ctr"/>
            <a:r>
              <a:rPr lang="en-US" sz="1000" i="1" dirty="0" err="1"/>
              <a:t>Dyreværnet</a:t>
            </a:r>
            <a:endParaRPr lang="en-US" sz="1000" dirty="0"/>
          </a:p>
        </p:txBody>
      </p:sp>
    </p:spTree>
    <p:extLst>
      <p:ext uri="{BB962C8B-B14F-4D97-AF65-F5344CB8AC3E}">
        <p14:creationId xmlns:p14="http://schemas.microsoft.com/office/powerpoint/2010/main" val="4197119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7C8CA">
            <a:alpha val="50000"/>
          </a:srgbClr>
        </a:solidFill>
        <a:effectLst/>
      </p:bgPr>
    </p:bg>
    <p:spTree>
      <p:nvGrpSpPr>
        <p:cNvPr id="1" name=""/>
        <p:cNvGrpSpPr/>
        <p:nvPr/>
      </p:nvGrpSpPr>
      <p:grpSpPr>
        <a:xfrm>
          <a:off x="0" y="0"/>
          <a:ext cx="0" cy="0"/>
          <a:chOff x="0" y="0"/>
          <a:chExt cx="0" cy="0"/>
        </a:xfrm>
      </p:grpSpPr>
      <p:sp>
        <p:nvSpPr>
          <p:cNvPr id="2" name="Ellipse 73">
            <a:extLst>
              <a:ext uri="{FF2B5EF4-FFF2-40B4-BE49-F238E27FC236}">
                <a16:creationId xmlns:a16="http://schemas.microsoft.com/office/drawing/2014/main" id="{F35F9421-5471-B89A-6950-F4570D65BF4C}"/>
              </a:ext>
            </a:extLst>
          </p:cNvPr>
          <p:cNvSpPr/>
          <p:nvPr/>
        </p:nvSpPr>
        <p:spPr>
          <a:xfrm>
            <a:off x="3487928" y="2733992"/>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300" b="1">
                <a:latin typeface="FS Albert Pro" panose="02000503040000020004" pitchFamily="2" charset="0"/>
              </a:rPr>
              <a:t>5</a:t>
            </a:r>
          </a:p>
        </p:txBody>
      </p:sp>
      <p:sp>
        <p:nvSpPr>
          <p:cNvPr id="3" name="Ellipse 82">
            <a:extLst>
              <a:ext uri="{FF2B5EF4-FFF2-40B4-BE49-F238E27FC236}">
                <a16:creationId xmlns:a16="http://schemas.microsoft.com/office/drawing/2014/main" id="{1879E71A-6B09-26D1-F67D-91B57D446080}"/>
              </a:ext>
            </a:extLst>
          </p:cNvPr>
          <p:cNvSpPr/>
          <p:nvPr/>
        </p:nvSpPr>
        <p:spPr>
          <a:xfrm>
            <a:off x="216569" y="606698"/>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300" b="1" dirty="0">
                <a:latin typeface="FS Albert Pro" panose="02000503040000020004" pitchFamily="2" charset="0"/>
              </a:rPr>
              <a:t>1</a:t>
            </a:r>
          </a:p>
        </p:txBody>
      </p:sp>
      <p:sp>
        <p:nvSpPr>
          <p:cNvPr id="6" name="Ellipse 102">
            <a:extLst>
              <a:ext uri="{FF2B5EF4-FFF2-40B4-BE49-F238E27FC236}">
                <a16:creationId xmlns:a16="http://schemas.microsoft.com/office/drawing/2014/main" id="{EF9671E3-1D67-CDAF-669A-1E8DEA404DA5}"/>
              </a:ext>
            </a:extLst>
          </p:cNvPr>
          <p:cNvSpPr/>
          <p:nvPr/>
        </p:nvSpPr>
        <p:spPr>
          <a:xfrm>
            <a:off x="202280" y="2252794"/>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300" b="1">
                <a:latin typeface="FS Albert Pro" panose="02000503040000020004" pitchFamily="2" charset="0"/>
              </a:rPr>
              <a:t>2</a:t>
            </a:r>
          </a:p>
        </p:txBody>
      </p:sp>
      <p:sp>
        <p:nvSpPr>
          <p:cNvPr id="7" name="Ellipse 103">
            <a:extLst>
              <a:ext uri="{FF2B5EF4-FFF2-40B4-BE49-F238E27FC236}">
                <a16:creationId xmlns:a16="http://schemas.microsoft.com/office/drawing/2014/main" id="{55FE2994-4679-DE48-99B1-429DC5960D02}"/>
              </a:ext>
            </a:extLst>
          </p:cNvPr>
          <p:cNvSpPr/>
          <p:nvPr/>
        </p:nvSpPr>
        <p:spPr>
          <a:xfrm>
            <a:off x="199627" y="5150457"/>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300" b="1">
                <a:latin typeface="FS Albert Pro" panose="02000503040000020004" pitchFamily="2" charset="0"/>
              </a:rPr>
              <a:t>3</a:t>
            </a:r>
          </a:p>
        </p:txBody>
      </p:sp>
      <p:sp>
        <p:nvSpPr>
          <p:cNvPr id="8" name="Ellipse 85">
            <a:extLst>
              <a:ext uri="{FF2B5EF4-FFF2-40B4-BE49-F238E27FC236}">
                <a16:creationId xmlns:a16="http://schemas.microsoft.com/office/drawing/2014/main" id="{EE39CD84-5CE3-6CAD-17DF-F30BF546314A}"/>
              </a:ext>
            </a:extLst>
          </p:cNvPr>
          <p:cNvSpPr/>
          <p:nvPr/>
        </p:nvSpPr>
        <p:spPr>
          <a:xfrm>
            <a:off x="3459420" y="589851"/>
            <a:ext cx="360000" cy="360000"/>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300" b="1" dirty="0">
                <a:latin typeface="FS Albert Pro" panose="02000503040000020004" pitchFamily="2" charset="0"/>
              </a:rPr>
              <a:t>4</a:t>
            </a:r>
          </a:p>
        </p:txBody>
      </p:sp>
      <p:sp>
        <p:nvSpPr>
          <p:cNvPr id="10" name="Ellipse 76">
            <a:extLst>
              <a:ext uri="{FF2B5EF4-FFF2-40B4-BE49-F238E27FC236}">
                <a16:creationId xmlns:a16="http://schemas.microsoft.com/office/drawing/2014/main" id="{6DDCD39B-0ABD-2612-FBA3-4E8DE820CCAE}"/>
              </a:ext>
            </a:extLst>
          </p:cNvPr>
          <p:cNvSpPr/>
          <p:nvPr/>
        </p:nvSpPr>
        <p:spPr>
          <a:xfrm>
            <a:off x="3487929" y="4549972"/>
            <a:ext cx="360000" cy="352855"/>
          </a:xfrm>
          <a:prstGeom prst="ellipse">
            <a:avLst/>
          </a:prstGeom>
          <a:solidFill>
            <a:srgbClr val="F2ECE8"/>
          </a:solidFill>
          <a:ln w="3175" cap="flat" cmpd="sng" algn="ctr">
            <a:noFill/>
            <a:prstDash val="solid"/>
            <a:miter lim="800000"/>
          </a:ln>
          <a:effectLst/>
        </p:spPr>
        <p:txBody>
          <a:bodyPr wrap="none" rtlCol="0" anchor="ctr">
            <a:noAutofit/>
          </a:bodyPr>
          <a:ls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a:lstStyle>
          <a:p>
            <a:pPr algn="ctr" defTabSz="514299">
              <a:lnSpc>
                <a:spcPct val="90000"/>
              </a:lnSpc>
              <a:spcBef>
                <a:spcPts val="563"/>
              </a:spcBef>
            </a:pPr>
            <a:r>
              <a:rPr lang="da-DK" sz="1300" b="1">
                <a:latin typeface="FS Albert Pro" panose="02000503040000020004" pitchFamily="2" charset="0"/>
              </a:rPr>
              <a:t>6</a:t>
            </a:r>
          </a:p>
        </p:txBody>
      </p:sp>
      <p:sp>
        <p:nvSpPr>
          <p:cNvPr id="12" name="Tekstfelt 11">
            <a:extLst>
              <a:ext uri="{FF2B5EF4-FFF2-40B4-BE49-F238E27FC236}">
                <a16:creationId xmlns:a16="http://schemas.microsoft.com/office/drawing/2014/main" id="{65C355CD-DF8C-B29D-E9CA-A594B8CC998B}"/>
              </a:ext>
            </a:extLst>
          </p:cNvPr>
          <p:cNvSpPr txBox="1"/>
          <p:nvPr/>
        </p:nvSpPr>
        <p:spPr>
          <a:xfrm>
            <a:off x="576569" y="580507"/>
            <a:ext cx="2736000" cy="1800493"/>
          </a:xfrm>
          <a:prstGeom prst="rect">
            <a:avLst/>
          </a:prstGeom>
          <a:noFill/>
        </p:spPr>
        <p:txBody>
          <a:bodyPr wrap="square">
            <a:spAutoFit/>
          </a:bodyPr>
          <a:lstStyle/>
          <a:p>
            <a:r>
              <a:rPr lang="en-US" sz="1300" b="1" dirty="0"/>
              <a:t>Health and welfare are more important than a specific physical appearance</a:t>
            </a:r>
            <a:endParaRPr lang="en-US" sz="1300" dirty="0"/>
          </a:p>
          <a:p>
            <a:r>
              <a:rPr lang="en-US" sz="1200" dirty="0"/>
              <a:t>The interest in dogs with short noses, big eyes and small heads, for example, should not result in the breeding of unhealthy dogs. However, dogs with these traits can be healthy if they are bred correctly.</a:t>
            </a:r>
          </a:p>
        </p:txBody>
      </p:sp>
      <p:sp>
        <p:nvSpPr>
          <p:cNvPr id="13" name="Tekstfelt 12">
            <a:extLst>
              <a:ext uri="{FF2B5EF4-FFF2-40B4-BE49-F238E27FC236}">
                <a16:creationId xmlns:a16="http://schemas.microsoft.com/office/drawing/2014/main" id="{45D8A412-2304-D4BD-9748-E1C202720C99}"/>
              </a:ext>
            </a:extLst>
          </p:cNvPr>
          <p:cNvSpPr txBox="1"/>
          <p:nvPr/>
        </p:nvSpPr>
        <p:spPr>
          <a:xfrm>
            <a:off x="562278" y="5290351"/>
            <a:ext cx="2736000" cy="2708434"/>
          </a:xfrm>
          <a:prstGeom prst="rect">
            <a:avLst/>
          </a:prstGeom>
          <a:noFill/>
        </p:spPr>
        <p:txBody>
          <a:bodyPr wrap="square">
            <a:spAutoFit/>
          </a:bodyPr>
          <a:lstStyle/>
          <a:p>
            <a:r>
              <a:rPr lang="en-US" sz="1300" b="1" dirty="0"/>
              <a:t>Welfare is required for the breeding dogs and their progeny </a:t>
            </a:r>
          </a:p>
          <a:p>
            <a:r>
              <a:rPr lang="en-US" sz="1200" dirty="0"/>
              <a:t>Dogs need to be able to mate and give birth naturally.</a:t>
            </a:r>
          </a:p>
          <a:p>
            <a:r>
              <a:rPr lang="en-US" sz="1200" dirty="0"/>
              <a:t>A bitch that is both physically and mentally mature has the best chance of </a:t>
            </a:r>
            <a:r>
              <a:rPr lang="en-US" sz="1200" dirty="0" err="1"/>
              <a:t>labouring</a:t>
            </a:r>
            <a:r>
              <a:rPr lang="en-US" sz="1200" dirty="0"/>
              <a:t> through pregnancy, birth and caring for the litter of puppies. </a:t>
            </a:r>
            <a:br>
              <a:rPr lang="en-US" sz="1200" dirty="0"/>
            </a:br>
            <a:r>
              <a:rPr lang="en-US" sz="1200" dirty="0"/>
              <a:t>A minimum and maximum age must be set for the bitch's first and last litter. There should also be a maximum number of litters for the bitch, and a minimum length of time between litters.</a:t>
            </a:r>
          </a:p>
        </p:txBody>
      </p:sp>
      <p:sp>
        <p:nvSpPr>
          <p:cNvPr id="14" name="Tekstfelt 13">
            <a:extLst>
              <a:ext uri="{FF2B5EF4-FFF2-40B4-BE49-F238E27FC236}">
                <a16:creationId xmlns:a16="http://schemas.microsoft.com/office/drawing/2014/main" id="{E6AD462C-1DC2-E229-7212-9EE17677B5B7}"/>
              </a:ext>
            </a:extLst>
          </p:cNvPr>
          <p:cNvSpPr txBox="1"/>
          <p:nvPr/>
        </p:nvSpPr>
        <p:spPr>
          <a:xfrm>
            <a:off x="557675" y="2340577"/>
            <a:ext cx="2764508" cy="2893100"/>
          </a:xfrm>
          <a:prstGeom prst="rect">
            <a:avLst/>
          </a:prstGeom>
          <a:noFill/>
        </p:spPr>
        <p:txBody>
          <a:bodyPr wrap="square">
            <a:spAutoFit/>
          </a:bodyPr>
          <a:lstStyle/>
          <a:p>
            <a:r>
              <a:rPr lang="en-US" sz="1300" b="1" dirty="0"/>
              <a:t>Physical health is required when breeding dogs</a:t>
            </a:r>
            <a:endParaRPr lang="en-US" sz="1300" dirty="0"/>
          </a:p>
          <a:p>
            <a:r>
              <a:rPr lang="en-US" sz="1200" dirty="0"/>
              <a:t>A dog should  pass required health tests prior to  breeding. This will create a breeding culture where dogs are bred to move freely, have normal vision, breathe freely, be in good health and give birth without hindrance. </a:t>
            </a:r>
            <a:br>
              <a:rPr lang="en-US" sz="1200" dirty="0"/>
            </a:br>
            <a:r>
              <a:rPr lang="en-US" sz="1200" dirty="0"/>
              <a:t>There are already good international results from implementing  various tests - such as breathing tests (like BOAS), X-rays and DNA testing (for genetically inherited diseases) –improving health for future generations of dogs. </a:t>
            </a:r>
          </a:p>
        </p:txBody>
      </p:sp>
      <p:sp>
        <p:nvSpPr>
          <p:cNvPr id="15" name="Tekstfelt 14">
            <a:extLst>
              <a:ext uri="{FF2B5EF4-FFF2-40B4-BE49-F238E27FC236}">
                <a16:creationId xmlns:a16="http://schemas.microsoft.com/office/drawing/2014/main" id="{79537362-F5F6-2C5E-3CF9-853D317A88D5}"/>
              </a:ext>
            </a:extLst>
          </p:cNvPr>
          <p:cNvSpPr txBox="1"/>
          <p:nvPr/>
        </p:nvSpPr>
        <p:spPr>
          <a:xfrm>
            <a:off x="3819418" y="580507"/>
            <a:ext cx="2836302" cy="1969770"/>
          </a:xfrm>
          <a:prstGeom prst="rect">
            <a:avLst/>
          </a:prstGeom>
          <a:noFill/>
        </p:spPr>
        <p:txBody>
          <a:bodyPr wrap="square">
            <a:spAutoFit/>
          </a:bodyPr>
          <a:lstStyle/>
          <a:p>
            <a:r>
              <a:rPr lang="en-US" sz="1300" b="1" dirty="0"/>
              <a:t>A registry for dogs' possible diseases and health status</a:t>
            </a:r>
            <a:endParaRPr lang="en-US" sz="1300" dirty="0"/>
          </a:p>
          <a:p>
            <a:r>
              <a:rPr lang="en-US" sz="1200" dirty="0"/>
              <a:t>All dogs must be registered in a public registry with their health requirements and current test results. </a:t>
            </a:r>
          </a:p>
          <a:p>
            <a:r>
              <a:rPr lang="en-US" sz="1200" dirty="0"/>
              <a:t>The public registry will be accessible to all dog owners in Denmark - and it should be possible to look up breeding requirements and health results for all dog breeds in the registry.</a:t>
            </a:r>
          </a:p>
        </p:txBody>
      </p:sp>
      <p:sp>
        <p:nvSpPr>
          <p:cNvPr id="16" name="Tekstfelt 15">
            <a:extLst>
              <a:ext uri="{FF2B5EF4-FFF2-40B4-BE49-F238E27FC236}">
                <a16:creationId xmlns:a16="http://schemas.microsoft.com/office/drawing/2014/main" id="{B8130401-C5E1-6117-7D09-AFDD3E15BCC6}"/>
              </a:ext>
            </a:extLst>
          </p:cNvPr>
          <p:cNvSpPr txBox="1"/>
          <p:nvPr/>
        </p:nvSpPr>
        <p:spPr>
          <a:xfrm>
            <a:off x="3847928" y="2733992"/>
            <a:ext cx="2757660" cy="1969770"/>
          </a:xfrm>
          <a:prstGeom prst="rect">
            <a:avLst/>
          </a:prstGeom>
          <a:noFill/>
        </p:spPr>
        <p:txBody>
          <a:bodyPr wrap="square">
            <a:spAutoFit/>
          </a:bodyPr>
          <a:lstStyle/>
          <a:p>
            <a:r>
              <a:rPr lang="en-US" sz="1300" b="1" dirty="0"/>
              <a:t>Equal terms for commercial and private dog breeding</a:t>
            </a:r>
            <a:endParaRPr lang="en-US" sz="1300" dirty="0"/>
          </a:p>
          <a:p>
            <a:r>
              <a:rPr lang="en-US" sz="1200" dirty="0"/>
              <a:t>Upcoming EU-regulations will set rules for commercial dog breeding that will only apply to around 50% of Danish dog breeding.  Current rules should cover all dog breeding in Denmark. </a:t>
            </a:r>
          </a:p>
          <a:p>
            <a:r>
              <a:rPr lang="en-US" sz="1200" dirty="0"/>
              <a:t>Health and good animal welfare should be equal for all Danish dogs.</a:t>
            </a:r>
          </a:p>
          <a:p>
            <a:endParaRPr lang="da-DK" sz="1200" b="1" dirty="0">
              <a:latin typeface="FS Albert Pro" panose="02000503040000020004" pitchFamily="2" charset="0"/>
            </a:endParaRPr>
          </a:p>
        </p:txBody>
      </p:sp>
      <p:sp>
        <p:nvSpPr>
          <p:cNvPr id="17" name="Tekstfelt 16">
            <a:extLst>
              <a:ext uri="{FF2B5EF4-FFF2-40B4-BE49-F238E27FC236}">
                <a16:creationId xmlns:a16="http://schemas.microsoft.com/office/drawing/2014/main" id="{665DD814-D824-1FF8-A22D-1767809788CC}"/>
              </a:ext>
            </a:extLst>
          </p:cNvPr>
          <p:cNvSpPr txBox="1"/>
          <p:nvPr/>
        </p:nvSpPr>
        <p:spPr>
          <a:xfrm>
            <a:off x="3847928" y="4594013"/>
            <a:ext cx="2807792" cy="2708434"/>
          </a:xfrm>
          <a:prstGeom prst="rect">
            <a:avLst/>
          </a:prstGeom>
          <a:noFill/>
        </p:spPr>
        <p:txBody>
          <a:bodyPr wrap="square">
            <a:spAutoFit/>
          </a:bodyPr>
          <a:lstStyle/>
          <a:p>
            <a:r>
              <a:rPr lang="en-US" sz="1300" b="1" dirty="0"/>
              <a:t>Focus on healthy dogs</a:t>
            </a:r>
            <a:r>
              <a:rPr lang="en-US" sz="1300" dirty="0"/>
              <a:t> </a:t>
            </a:r>
            <a:r>
              <a:rPr lang="en-US" sz="1300" b="1" dirty="0"/>
              <a:t>- also concerning imports</a:t>
            </a:r>
            <a:endParaRPr lang="en-US" sz="1300" dirty="0"/>
          </a:p>
          <a:p>
            <a:r>
              <a:rPr lang="en-US" sz="1200" dirty="0"/>
              <a:t>We want to create international focus on the fact that we in Denmark make demands regarding health and welfare for dogs. By focusing positively on dog health and establishing requirements for breeding processes, we create an understanding of, and demand for healthy dogs. The goal is to reduce the demand for dogs imported from illegal and unhealthy puppy suppliers and instead create the foundation for import of healthy dogs to Denmark.</a:t>
            </a:r>
          </a:p>
        </p:txBody>
      </p:sp>
      <p:cxnSp>
        <p:nvCxnSpPr>
          <p:cNvPr id="27" name="Lige pilforbindelse 26">
            <a:extLst>
              <a:ext uri="{FF2B5EF4-FFF2-40B4-BE49-F238E27FC236}">
                <a16:creationId xmlns:a16="http://schemas.microsoft.com/office/drawing/2014/main" id="{2685CBBB-2B5D-A332-BF3F-D56462A6EB22}"/>
              </a:ext>
            </a:extLst>
          </p:cNvPr>
          <p:cNvCxnSpPr>
            <a:cxnSpLocks/>
          </p:cNvCxnSpPr>
          <p:nvPr/>
        </p:nvCxnSpPr>
        <p:spPr>
          <a:xfrm flipV="1">
            <a:off x="379627" y="7422124"/>
            <a:ext cx="4872197" cy="1679255"/>
          </a:xfrm>
          <a:prstGeom prst="straightConnector1">
            <a:avLst/>
          </a:prstGeom>
          <a:ln w="127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nvGrpSpPr>
          <p:cNvPr id="28" name="Group 12">
            <a:extLst>
              <a:ext uri="{FF2B5EF4-FFF2-40B4-BE49-F238E27FC236}">
                <a16:creationId xmlns:a16="http://schemas.microsoft.com/office/drawing/2014/main" id="{2F71B8E9-004A-5E73-4CD7-C29D0C03F2B1}"/>
              </a:ext>
            </a:extLst>
          </p:cNvPr>
          <p:cNvGrpSpPr/>
          <p:nvPr/>
        </p:nvGrpSpPr>
        <p:grpSpPr>
          <a:xfrm>
            <a:off x="421776" y="7608613"/>
            <a:ext cx="6183811" cy="2256112"/>
            <a:chOff x="359999" y="3812764"/>
            <a:chExt cx="6867398" cy="2651897"/>
          </a:xfrm>
          <a:solidFill>
            <a:srgbClr val="F2ECE8"/>
          </a:solidFill>
        </p:grpSpPr>
        <p:sp>
          <p:nvSpPr>
            <p:cNvPr id="29" name="Rectangle 13">
              <a:extLst>
                <a:ext uri="{FF2B5EF4-FFF2-40B4-BE49-F238E27FC236}">
                  <a16:creationId xmlns:a16="http://schemas.microsoft.com/office/drawing/2014/main" id="{76573294-556B-CB12-B80F-463BA4E7CA12}"/>
                </a:ext>
              </a:extLst>
            </p:cNvPr>
            <p:cNvSpPr/>
            <p:nvPr/>
          </p:nvSpPr>
          <p:spPr>
            <a:xfrm>
              <a:off x="359999" y="5557246"/>
              <a:ext cx="2264749" cy="907415"/>
            </a:xfrm>
            <a:prstGeom prst="rect">
              <a:avLst/>
            </a:prstGeom>
            <a:grp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defPPr>
                <a:defRPr lang="en-US"/>
              </a:defPPr>
              <a:lvl1pPr marL="0" algn="l" defTabSz="228600" rtl="0" eaLnBrk="1" latinLnBrk="0" hangingPunct="1">
                <a:defRPr sz="900" kern="1200">
                  <a:solidFill>
                    <a:srgbClr val="000000"/>
                  </a:solidFill>
                  <a:latin typeface="Helvetica"/>
                  <a:ea typeface="+mn-ea"/>
                  <a:cs typeface="+mn-cs"/>
                </a:defRPr>
              </a:lvl1pPr>
              <a:lvl2pPr marL="228600" algn="l" defTabSz="228600" rtl="0" eaLnBrk="1" latinLnBrk="0" hangingPunct="1">
                <a:defRPr sz="900" kern="1200">
                  <a:solidFill>
                    <a:srgbClr val="000000"/>
                  </a:solidFill>
                  <a:latin typeface="Helvetica"/>
                  <a:ea typeface="+mn-ea"/>
                  <a:cs typeface="+mn-cs"/>
                </a:defRPr>
              </a:lvl2pPr>
              <a:lvl3pPr marL="457200" algn="l" defTabSz="228600" rtl="0" eaLnBrk="1" latinLnBrk="0" hangingPunct="1">
                <a:defRPr sz="900" kern="1200">
                  <a:solidFill>
                    <a:srgbClr val="000000"/>
                  </a:solidFill>
                  <a:latin typeface="Helvetica"/>
                  <a:ea typeface="+mn-ea"/>
                  <a:cs typeface="+mn-cs"/>
                </a:defRPr>
              </a:lvl3pPr>
              <a:lvl4pPr marL="685800" algn="l" defTabSz="228600" rtl="0" eaLnBrk="1" latinLnBrk="0" hangingPunct="1">
                <a:defRPr sz="900" kern="1200">
                  <a:solidFill>
                    <a:srgbClr val="000000"/>
                  </a:solidFill>
                  <a:latin typeface="Helvetica"/>
                  <a:ea typeface="+mn-ea"/>
                  <a:cs typeface="+mn-cs"/>
                </a:defRPr>
              </a:lvl4pPr>
              <a:lvl5pPr marL="914400" algn="l" defTabSz="228600" rtl="0" eaLnBrk="1" latinLnBrk="0" hangingPunct="1">
                <a:defRPr sz="900" kern="1200">
                  <a:solidFill>
                    <a:srgbClr val="000000"/>
                  </a:solidFill>
                  <a:latin typeface="Helvetica"/>
                  <a:ea typeface="+mn-ea"/>
                  <a:cs typeface="+mn-cs"/>
                </a:defRPr>
              </a:lvl5pPr>
              <a:lvl6pPr marL="1143000" algn="l" defTabSz="228600" rtl="0" eaLnBrk="1" latinLnBrk="0" hangingPunct="1">
                <a:defRPr sz="900" kern="1200">
                  <a:solidFill>
                    <a:srgbClr val="000000"/>
                  </a:solidFill>
                  <a:latin typeface="Helvetica"/>
                  <a:ea typeface="+mn-ea"/>
                  <a:cs typeface="+mn-cs"/>
                </a:defRPr>
              </a:lvl6pPr>
              <a:lvl7pPr marL="1371600" algn="l" defTabSz="228600" rtl="0" eaLnBrk="1" latinLnBrk="0" hangingPunct="1">
                <a:defRPr sz="900" kern="1200">
                  <a:solidFill>
                    <a:srgbClr val="000000"/>
                  </a:solidFill>
                  <a:latin typeface="Helvetica"/>
                  <a:ea typeface="+mn-ea"/>
                  <a:cs typeface="+mn-cs"/>
                </a:defRPr>
              </a:lvl7pPr>
              <a:lvl8pPr marL="1600200" algn="l" defTabSz="228600" rtl="0" eaLnBrk="1" latinLnBrk="0" hangingPunct="1">
                <a:defRPr sz="900" kern="1200">
                  <a:solidFill>
                    <a:srgbClr val="000000"/>
                  </a:solidFill>
                  <a:latin typeface="Helvetica"/>
                  <a:ea typeface="+mn-ea"/>
                  <a:cs typeface="+mn-cs"/>
                </a:defRPr>
              </a:lvl8pPr>
              <a:lvl9pPr marL="1828800" algn="l" defTabSz="228600" rtl="0" eaLnBrk="1" latinLnBrk="0" hangingPunct="1">
                <a:defRPr sz="900" kern="1200">
                  <a:solidFill>
                    <a:srgbClr val="000000"/>
                  </a:solidFill>
                  <a:latin typeface="Helvetica"/>
                  <a:ea typeface="+mn-ea"/>
                  <a:cs typeface="+mn-cs"/>
                </a:defRPr>
              </a:lvl9pPr>
            </a:lstStyle>
            <a:p>
              <a:pPr algn="ctr"/>
              <a:r>
                <a:rPr lang="en-US" sz="1100" b="1" dirty="0">
                  <a:latin typeface="Calibri" panose="020F0502020204030204" pitchFamily="34" charset="0"/>
                  <a:cs typeface="Calibri" panose="020F0502020204030204" pitchFamily="34" charset="0"/>
                </a:rPr>
                <a:t>The Dutch dog model</a:t>
              </a:r>
              <a:br>
                <a:rPr lang="en-US" sz="1100" b="1"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Prohibition model that incentivizes imports.</a:t>
              </a:r>
              <a:endParaRPr lang="da-DK" sz="1100" dirty="0">
                <a:latin typeface="Calibri" panose="020F0502020204030204" pitchFamily="34" charset="0"/>
                <a:cs typeface="Calibri" panose="020F0502020204030204" pitchFamily="34" charset="0"/>
              </a:endParaRPr>
            </a:p>
          </p:txBody>
        </p:sp>
        <p:sp>
          <p:nvSpPr>
            <p:cNvPr id="30" name="Rectangle 14">
              <a:extLst>
                <a:ext uri="{FF2B5EF4-FFF2-40B4-BE49-F238E27FC236}">
                  <a16:creationId xmlns:a16="http://schemas.microsoft.com/office/drawing/2014/main" id="{9E77340E-ADDE-8E32-31F5-3B3FF84AAADF}"/>
                </a:ext>
              </a:extLst>
            </p:cNvPr>
            <p:cNvSpPr/>
            <p:nvPr/>
          </p:nvSpPr>
          <p:spPr>
            <a:xfrm>
              <a:off x="2661324" y="4649830"/>
              <a:ext cx="2264749" cy="1814830"/>
            </a:xfrm>
            <a:prstGeom prst="rect">
              <a:avLst/>
            </a:prstGeom>
            <a:grp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51435" tIns="25718" rIns="51435" bIns="25718" numCol="1" spcCol="0" rtlCol="0" fromWordArt="0" anchor="t" anchorCtr="0" forceAA="0" compatLnSpc="1">
              <a:prstTxWarp prst="textNoShape">
                <a:avLst/>
              </a:prstTxWarp>
              <a:noAutofit/>
            </a:bodyPr>
            <a:lstStyle>
              <a:defPPr>
                <a:defRPr lang="en-US"/>
              </a:defPPr>
              <a:lvl1pPr marL="0" algn="l" defTabSz="228600" rtl="0" eaLnBrk="1" latinLnBrk="0" hangingPunct="1">
                <a:defRPr sz="900" kern="1200">
                  <a:solidFill>
                    <a:srgbClr val="000000"/>
                  </a:solidFill>
                  <a:latin typeface="Helvetica"/>
                  <a:ea typeface="+mn-ea"/>
                  <a:cs typeface="+mn-cs"/>
                </a:defRPr>
              </a:lvl1pPr>
              <a:lvl2pPr marL="228600" algn="l" defTabSz="228600" rtl="0" eaLnBrk="1" latinLnBrk="0" hangingPunct="1">
                <a:defRPr sz="900" kern="1200">
                  <a:solidFill>
                    <a:srgbClr val="000000"/>
                  </a:solidFill>
                  <a:latin typeface="Helvetica"/>
                  <a:ea typeface="+mn-ea"/>
                  <a:cs typeface="+mn-cs"/>
                </a:defRPr>
              </a:lvl2pPr>
              <a:lvl3pPr marL="457200" algn="l" defTabSz="228600" rtl="0" eaLnBrk="1" latinLnBrk="0" hangingPunct="1">
                <a:defRPr sz="900" kern="1200">
                  <a:solidFill>
                    <a:srgbClr val="000000"/>
                  </a:solidFill>
                  <a:latin typeface="Helvetica"/>
                  <a:ea typeface="+mn-ea"/>
                  <a:cs typeface="+mn-cs"/>
                </a:defRPr>
              </a:lvl3pPr>
              <a:lvl4pPr marL="685800" algn="l" defTabSz="228600" rtl="0" eaLnBrk="1" latinLnBrk="0" hangingPunct="1">
                <a:defRPr sz="900" kern="1200">
                  <a:solidFill>
                    <a:srgbClr val="000000"/>
                  </a:solidFill>
                  <a:latin typeface="Helvetica"/>
                  <a:ea typeface="+mn-ea"/>
                  <a:cs typeface="+mn-cs"/>
                </a:defRPr>
              </a:lvl4pPr>
              <a:lvl5pPr marL="914400" algn="l" defTabSz="228600" rtl="0" eaLnBrk="1" latinLnBrk="0" hangingPunct="1">
                <a:defRPr sz="900" kern="1200">
                  <a:solidFill>
                    <a:srgbClr val="000000"/>
                  </a:solidFill>
                  <a:latin typeface="Helvetica"/>
                  <a:ea typeface="+mn-ea"/>
                  <a:cs typeface="+mn-cs"/>
                </a:defRPr>
              </a:lvl5pPr>
              <a:lvl6pPr marL="1143000" algn="l" defTabSz="228600" rtl="0" eaLnBrk="1" latinLnBrk="0" hangingPunct="1">
                <a:defRPr sz="900" kern="1200">
                  <a:solidFill>
                    <a:srgbClr val="000000"/>
                  </a:solidFill>
                  <a:latin typeface="Helvetica"/>
                  <a:ea typeface="+mn-ea"/>
                  <a:cs typeface="+mn-cs"/>
                </a:defRPr>
              </a:lvl6pPr>
              <a:lvl7pPr marL="1371600" algn="l" defTabSz="228600" rtl="0" eaLnBrk="1" latinLnBrk="0" hangingPunct="1">
                <a:defRPr sz="900" kern="1200">
                  <a:solidFill>
                    <a:srgbClr val="000000"/>
                  </a:solidFill>
                  <a:latin typeface="Helvetica"/>
                  <a:ea typeface="+mn-ea"/>
                  <a:cs typeface="+mn-cs"/>
                </a:defRPr>
              </a:lvl7pPr>
              <a:lvl8pPr marL="1600200" algn="l" defTabSz="228600" rtl="0" eaLnBrk="1" latinLnBrk="0" hangingPunct="1">
                <a:defRPr sz="900" kern="1200">
                  <a:solidFill>
                    <a:srgbClr val="000000"/>
                  </a:solidFill>
                  <a:latin typeface="Helvetica"/>
                  <a:ea typeface="+mn-ea"/>
                  <a:cs typeface="+mn-cs"/>
                </a:defRPr>
              </a:lvl8pPr>
              <a:lvl9pPr marL="1828800" algn="l" defTabSz="228600" rtl="0" eaLnBrk="1" latinLnBrk="0" hangingPunct="1">
                <a:defRPr sz="900" kern="1200">
                  <a:solidFill>
                    <a:srgbClr val="000000"/>
                  </a:solidFill>
                  <a:latin typeface="Helvetica"/>
                  <a:ea typeface="+mn-ea"/>
                  <a:cs typeface="+mn-cs"/>
                </a:defRPr>
              </a:lvl9pPr>
            </a:lstStyle>
            <a:p>
              <a:pPr algn="ctr"/>
              <a:r>
                <a:rPr lang="en-US" sz="1100" b="1" dirty="0">
                  <a:latin typeface="Calibri" panose="020F0502020204030204" pitchFamily="34" charset="0"/>
                  <a:cs typeface="Calibri" panose="020F0502020204030204" pitchFamily="34" charset="0"/>
                </a:rPr>
                <a:t>The Norwegian dog model</a:t>
              </a:r>
            </a:p>
            <a:p>
              <a:pPr algn="ctr"/>
              <a:endParaRPr lang="en-US" sz="1100" b="1" dirty="0">
                <a:latin typeface="Calibri" panose="020F0502020204030204" pitchFamily="34" charset="0"/>
                <a:cs typeface="Calibri" panose="020F0502020204030204" pitchFamily="34" charset="0"/>
              </a:endParaRPr>
            </a:p>
            <a:p>
              <a:pPr algn="ctr"/>
              <a:endParaRPr lang="en-US" sz="1100" b="1" dirty="0">
                <a:latin typeface="Calibri" panose="020F0502020204030204" pitchFamily="34" charset="0"/>
                <a:cs typeface="Calibri" panose="020F0502020204030204" pitchFamily="34" charset="0"/>
              </a:endParaRPr>
            </a:p>
            <a:p>
              <a:pPr algn="ctr"/>
              <a:r>
                <a:rPr lang="en-US" sz="1100" dirty="0">
                  <a:latin typeface="Calibri" panose="020F0502020204030204" pitchFamily="34" charset="0"/>
                  <a:cs typeface="Calibri" panose="020F0502020204030204" pitchFamily="34" charset="0"/>
                </a:rPr>
                <a:t>Ban on breeding dogs with hereditary and unnecessarily burdensome traits.</a:t>
              </a:r>
              <a:endParaRPr lang="da-DK" sz="1100" dirty="0">
                <a:latin typeface="Calibri" panose="020F0502020204030204" pitchFamily="34" charset="0"/>
                <a:cs typeface="Calibri" panose="020F0502020204030204" pitchFamily="34" charset="0"/>
              </a:endParaRPr>
            </a:p>
          </p:txBody>
        </p:sp>
        <p:sp>
          <p:nvSpPr>
            <p:cNvPr id="31" name="Rectangle 15">
              <a:extLst>
                <a:ext uri="{FF2B5EF4-FFF2-40B4-BE49-F238E27FC236}">
                  <a16:creationId xmlns:a16="http://schemas.microsoft.com/office/drawing/2014/main" id="{FDD78875-CC65-AEFB-E4E8-AA40123154D7}"/>
                </a:ext>
              </a:extLst>
            </p:cNvPr>
            <p:cNvSpPr/>
            <p:nvPr/>
          </p:nvSpPr>
          <p:spPr>
            <a:xfrm>
              <a:off x="4962650" y="3812764"/>
              <a:ext cx="2264747" cy="2651893"/>
            </a:xfrm>
            <a:prstGeom prst="rect">
              <a:avLst/>
            </a:prstGeom>
            <a:grp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51435" tIns="25718" rIns="51435" bIns="25718" numCol="1" spcCol="0" rtlCol="0" fromWordArt="0" anchor="t" anchorCtr="0" forceAA="0" compatLnSpc="1">
              <a:prstTxWarp prst="textNoShape">
                <a:avLst/>
              </a:prstTxWarp>
              <a:noAutofit/>
            </a:bodyPr>
            <a:lstStyle>
              <a:defPPr>
                <a:defRPr lang="en-US"/>
              </a:defPPr>
              <a:lvl1pPr marL="0" algn="l" defTabSz="228600" rtl="0" eaLnBrk="1" latinLnBrk="0" hangingPunct="1">
                <a:defRPr sz="900" kern="1200">
                  <a:solidFill>
                    <a:srgbClr val="000000"/>
                  </a:solidFill>
                  <a:latin typeface="Helvetica"/>
                  <a:ea typeface="+mn-ea"/>
                  <a:cs typeface="+mn-cs"/>
                </a:defRPr>
              </a:lvl1pPr>
              <a:lvl2pPr marL="228600" algn="l" defTabSz="228600" rtl="0" eaLnBrk="1" latinLnBrk="0" hangingPunct="1">
                <a:defRPr sz="900" kern="1200">
                  <a:solidFill>
                    <a:srgbClr val="000000"/>
                  </a:solidFill>
                  <a:latin typeface="Helvetica"/>
                  <a:ea typeface="+mn-ea"/>
                  <a:cs typeface="+mn-cs"/>
                </a:defRPr>
              </a:lvl2pPr>
              <a:lvl3pPr marL="457200" algn="l" defTabSz="228600" rtl="0" eaLnBrk="1" latinLnBrk="0" hangingPunct="1">
                <a:defRPr sz="900" kern="1200">
                  <a:solidFill>
                    <a:srgbClr val="000000"/>
                  </a:solidFill>
                  <a:latin typeface="Helvetica"/>
                  <a:ea typeface="+mn-ea"/>
                  <a:cs typeface="+mn-cs"/>
                </a:defRPr>
              </a:lvl3pPr>
              <a:lvl4pPr marL="685800" algn="l" defTabSz="228600" rtl="0" eaLnBrk="1" latinLnBrk="0" hangingPunct="1">
                <a:defRPr sz="900" kern="1200">
                  <a:solidFill>
                    <a:srgbClr val="000000"/>
                  </a:solidFill>
                  <a:latin typeface="Helvetica"/>
                  <a:ea typeface="+mn-ea"/>
                  <a:cs typeface="+mn-cs"/>
                </a:defRPr>
              </a:lvl4pPr>
              <a:lvl5pPr marL="914400" algn="l" defTabSz="228600" rtl="0" eaLnBrk="1" latinLnBrk="0" hangingPunct="1">
                <a:defRPr sz="900" kern="1200">
                  <a:solidFill>
                    <a:srgbClr val="000000"/>
                  </a:solidFill>
                  <a:latin typeface="Helvetica"/>
                  <a:ea typeface="+mn-ea"/>
                  <a:cs typeface="+mn-cs"/>
                </a:defRPr>
              </a:lvl5pPr>
              <a:lvl6pPr marL="1143000" algn="l" defTabSz="228600" rtl="0" eaLnBrk="1" latinLnBrk="0" hangingPunct="1">
                <a:defRPr sz="900" kern="1200">
                  <a:solidFill>
                    <a:srgbClr val="000000"/>
                  </a:solidFill>
                  <a:latin typeface="Helvetica"/>
                  <a:ea typeface="+mn-ea"/>
                  <a:cs typeface="+mn-cs"/>
                </a:defRPr>
              </a:lvl6pPr>
              <a:lvl7pPr marL="1371600" algn="l" defTabSz="228600" rtl="0" eaLnBrk="1" latinLnBrk="0" hangingPunct="1">
                <a:defRPr sz="900" kern="1200">
                  <a:solidFill>
                    <a:srgbClr val="000000"/>
                  </a:solidFill>
                  <a:latin typeface="Helvetica"/>
                  <a:ea typeface="+mn-ea"/>
                  <a:cs typeface="+mn-cs"/>
                </a:defRPr>
              </a:lvl7pPr>
              <a:lvl8pPr marL="1600200" algn="l" defTabSz="228600" rtl="0" eaLnBrk="1" latinLnBrk="0" hangingPunct="1">
                <a:defRPr sz="900" kern="1200">
                  <a:solidFill>
                    <a:srgbClr val="000000"/>
                  </a:solidFill>
                  <a:latin typeface="Helvetica"/>
                  <a:ea typeface="+mn-ea"/>
                  <a:cs typeface="+mn-cs"/>
                </a:defRPr>
              </a:lvl8pPr>
              <a:lvl9pPr marL="1828800" algn="l" defTabSz="228600" rtl="0" eaLnBrk="1" latinLnBrk="0" hangingPunct="1">
                <a:defRPr sz="900" kern="1200">
                  <a:solidFill>
                    <a:srgbClr val="000000"/>
                  </a:solidFill>
                  <a:latin typeface="Helvetica"/>
                  <a:ea typeface="+mn-ea"/>
                  <a:cs typeface="+mn-cs"/>
                </a:defRPr>
              </a:lvl9pPr>
            </a:lstStyle>
            <a:p>
              <a:pPr algn="ctr"/>
              <a:r>
                <a:rPr lang="en-US" sz="1100" b="1" dirty="0">
                  <a:latin typeface="Calibri" panose="020F0502020204030204" pitchFamily="34" charset="0"/>
                  <a:cs typeface="Calibri" panose="020F0502020204030204" pitchFamily="34" charset="0"/>
                </a:rPr>
                <a:t>The Danish dog model</a:t>
              </a:r>
              <a:br>
                <a:rPr lang="en-US" sz="1100" dirty="0">
                  <a:latin typeface="Calibri" panose="020F0502020204030204" pitchFamily="34" charset="0"/>
                  <a:cs typeface="Calibri" panose="020F0502020204030204" pitchFamily="34" charset="0"/>
                </a:rPr>
              </a:b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A set of rules with requirements for health tests and animal welfare. A ban on breeding dogs with hereditary illnesses and unnecessarily stressful traits.</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Healthier dogs in every generation.</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Focus on welfare in breeding processes.</a:t>
              </a:r>
              <a:br>
                <a:rPr lang="en-US" sz="1100" dirty="0">
                  <a:latin typeface="Calibri" panose="020F0502020204030204" pitchFamily="34" charset="0"/>
                  <a:cs typeface="Calibri" panose="020F0502020204030204" pitchFamily="34" charset="0"/>
                </a:rPr>
              </a:br>
              <a:r>
                <a:rPr lang="en-US" sz="1100" dirty="0">
                  <a:latin typeface="Calibri" panose="020F0502020204030204" pitchFamily="34" charset="0"/>
                  <a:cs typeface="Calibri" panose="020F0502020204030204" pitchFamily="34" charset="0"/>
                </a:rPr>
                <a:t>Full support from all interest </a:t>
              </a:r>
              <a:r>
                <a:rPr lang="en-US" sz="1100">
                  <a:latin typeface="Calibri" panose="020F0502020204030204" pitchFamily="34" charset="0"/>
                  <a:cs typeface="Calibri" panose="020F0502020204030204" pitchFamily="34" charset="0"/>
                </a:rPr>
                <a:t>organizations concerning dogs.</a:t>
              </a:r>
              <a:endParaRPr lang="da-DK" sz="1100" dirty="0">
                <a:latin typeface="Calibri" panose="020F0502020204030204" pitchFamily="34" charset="0"/>
                <a:cs typeface="Calibri" panose="020F0502020204030204" pitchFamily="34" charset="0"/>
              </a:endParaRPr>
            </a:p>
          </p:txBody>
        </p:sp>
      </p:grpSp>
      <p:sp>
        <p:nvSpPr>
          <p:cNvPr id="32" name="Tekstfelt 31">
            <a:extLst>
              <a:ext uri="{FF2B5EF4-FFF2-40B4-BE49-F238E27FC236}">
                <a16:creationId xmlns:a16="http://schemas.microsoft.com/office/drawing/2014/main" id="{78449AAF-58C3-9FA3-B2FA-C73C27BF8FFF}"/>
              </a:ext>
            </a:extLst>
          </p:cNvPr>
          <p:cNvSpPr txBox="1"/>
          <p:nvPr/>
        </p:nvSpPr>
        <p:spPr>
          <a:xfrm rot="20392273">
            <a:off x="2475117" y="7582983"/>
            <a:ext cx="1674905" cy="458017"/>
          </a:xfrm>
          <a:prstGeom prst="rect">
            <a:avLst/>
          </a:prstGeom>
          <a:noFill/>
        </p:spPr>
        <p:txBody>
          <a:bodyPr wrap="square" lIns="0" tIns="0" rIns="0" bIns="0" rtlCol="0" anchor="b">
            <a:noAutofit/>
          </a:bodyPr>
          <a:lstStyle/>
          <a:p>
            <a:pPr algn="ctr">
              <a:spcBef>
                <a:spcPts val="338"/>
              </a:spcBef>
            </a:pPr>
            <a:r>
              <a:rPr lang="en-US" sz="1100" dirty="0">
                <a:latin typeface="Calibri" panose="020F0502020204030204" pitchFamily="34" charset="0"/>
                <a:cs typeface="Calibri" panose="020F0502020204030204" pitchFamily="34" charset="0"/>
              </a:rPr>
              <a:t>Health and welfare</a:t>
            </a:r>
          </a:p>
        </p:txBody>
      </p:sp>
    </p:spTree>
    <p:extLst>
      <p:ext uri="{BB962C8B-B14F-4D97-AF65-F5344CB8AC3E}">
        <p14:creationId xmlns:p14="http://schemas.microsoft.com/office/powerpoint/2010/main" val="26849248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tema">
  <a:themeElements>
    <a:clrScheme name="Office-tema">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tema">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25"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6E85671-4076-45AB-A413-199ED9D5D804}">
  <we:reference id="a761e866-31f6-4676-9a6c-095a3a900831" version="1.0.0.7" store="EXCatalog" storeType="EXCatalog"/>
  <we:alternateReferences>
    <we:reference id="WA200001625" version="1.0.0.7" store="en-US" storeType="OMEX"/>
  </we:alternateReferences>
  <we:properties>
    <we:property name="Office.AutoShowTaskpaneWithDocument" value="true"/>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13d9c9f-2944-4933-8b3a-00e95112c359">
      <Terms xmlns="http://schemas.microsoft.com/office/infopath/2007/PartnerControls"/>
    </lcf76f155ced4ddcb4097134ff3c332f>
    <TaxCatchAll xmlns="483f4eae-ada2-436e-a2cc-c45a0ce81d3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41A8E3C2396F48B6F7D0F21F7AF9A7" ma:contentTypeVersion="18" ma:contentTypeDescription="Create a new document." ma:contentTypeScope="" ma:versionID="e8447675a5a776f95e834c2129a664b2">
  <xsd:schema xmlns:xsd="http://www.w3.org/2001/XMLSchema" xmlns:xs="http://www.w3.org/2001/XMLSchema" xmlns:p="http://schemas.microsoft.com/office/2006/metadata/properties" xmlns:ns2="713d9c9f-2944-4933-8b3a-00e95112c359" xmlns:ns3="483f4eae-ada2-436e-a2cc-c45a0ce81d3c" targetNamespace="http://schemas.microsoft.com/office/2006/metadata/properties" ma:root="true" ma:fieldsID="807c9509aba148262a31958ab5dacdb3" ns2:_="" ns3:_="">
    <xsd:import namespace="713d9c9f-2944-4933-8b3a-00e95112c359"/>
    <xsd:import namespace="483f4eae-ada2-436e-a2cc-c45a0ce81d3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3d9c9f-2944-4933-8b3a-00e95112c3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03d9fa6-0062-49d7-a15d-51112ee09c7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3f4eae-ada2-436e-a2cc-c45a0ce81d3c"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bbda064-97f3-49e0-8bd3-77303f0471d3}" ma:internalName="TaxCatchAll" ma:showField="CatchAllData" ma:web="483f4eae-ada2-436e-a2cc-c45a0ce81d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AE5CCE-5450-4845-A764-7CA2A2547041}">
  <ds:schemaRef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 ds:uri="http://schemas.microsoft.com/office/2006/metadata/properties"/>
    <ds:schemaRef ds:uri="http://purl.org/dc/elements/1.1/"/>
    <ds:schemaRef ds:uri="713d9c9f-2944-4933-8b3a-00e95112c359"/>
    <ds:schemaRef ds:uri="483f4eae-ada2-436e-a2cc-c45a0ce81d3c"/>
    <ds:schemaRef ds:uri="http://purl.org/dc/terms/"/>
  </ds:schemaRefs>
</ds:datastoreItem>
</file>

<file path=customXml/itemProps2.xml><?xml version="1.0" encoding="utf-8"?>
<ds:datastoreItem xmlns:ds="http://schemas.openxmlformats.org/officeDocument/2006/customXml" ds:itemID="{3652E7A1-DBD6-4DA3-9E47-509F0868B494}">
  <ds:schemaRefs>
    <ds:schemaRef ds:uri="http://schemas.microsoft.com/sharepoint/v3/contenttype/forms"/>
  </ds:schemaRefs>
</ds:datastoreItem>
</file>

<file path=customXml/itemProps3.xml><?xml version="1.0" encoding="utf-8"?>
<ds:datastoreItem xmlns:ds="http://schemas.openxmlformats.org/officeDocument/2006/customXml" ds:itemID="{67F2ECA6-8448-4D82-85D8-FA14104CB5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3d9c9f-2944-4933-8b3a-00e95112c359"/>
    <ds:schemaRef ds:uri="483f4eae-ada2-436e-a2cc-c45a0ce81d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2357</TotalTime>
  <Words>670</Words>
  <Application>Microsoft Office PowerPoint</Application>
  <PresentationFormat>A4-papir (210 x 297 mm)</PresentationFormat>
  <Paragraphs>51</Paragraphs>
  <Slides>2</Slides>
  <Notes>2</Notes>
  <HiddenSlides>0</HiddenSlides>
  <MMClips>0</MMClips>
  <ScaleCrop>false</ScaleCrop>
  <HeadingPairs>
    <vt:vector size="8" baseType="variant">
      <vt:variant>
        <vt:lpstr>Benyttede skrifttyper</vt:lpstr>
      </vt:variant>
      <vt:variant>
        <vt:i4>5</vt:i4>
      </vt:variant>
      <vt:variant>
        <vt:lpstr>Tema</vt:lpstr>
      </vt:variant>
      <vt:variant>
        <vt:i4>1</vt:i4>
      </vt:variant>
      <vt:variant>
        <vt:lpstr>Integrerede OLE-servere</vt:lpstr>
      </vt:variant>
      <vt:variant>
        <vt:i4>1</vt:i4>
      </vt:variant>
      <vt:variant>
        <vt:lpstr>Slidetitler</vt:lpstr>
      </vt:variant>
      <vt:variant>
        <vt:i4>2</vt:i4>
      </vt:variant>
    </vt:vector>
  </HeadingPairs>
  <TitlesOfParts>
    <vt:vector size="9" baseType="lpstr">
      <vt:lpstr>Aptos</vt:lpstr>
      <vt:lpstr>Aptos Display</vt:lpstr>
      <vt:lpstr>Arial</vt:lpstr>
      <vt:lpstr>Calibri</vt:lpstr>
      <vt:lpstr>FS Albert Pro</vt:lpstr>
      <vt:lpstr>Office-tema</vt:lpstr>
      <vt:lpstr>think-cell Slide</vt:lpstr>
      <vt:lpstr>Healthy dog breeding  in Denmark  Together we will ensure healthy breeding of Danish dogs</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Styr på dansk hundeavl Sammen skal vi sørge for sund avl af danske hunde</dc:title>
  <dc:creator>Marcus Frederik Salomon</dc:creator>
  <cp:lastModifiedBy>Signe Hjorth Jensen</cp:lastModifiedBy>
  <cp:revision>18</cp:revision>
  <cp:lastPrinted>2024-09-09T09:27:57Z</cp:lastPrinted>
  <dcterms:created xsi:type="dcterms:W3CDTF">2024-03-12T11:34:49Z</dcterms:created>
  <dcterms:modified xsi:type="dcterms:W3CDTF">2024-09-09T09:34:00Z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0x0101000A41A8E3C2396F48B6F7D0F21F7AF9A7</vt:lpwstr>
  </property>
</Properties>
</file>